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86" r:id="rId5"/>
  </p:sldMasterIdLst>
  <p:notesMasterIdLst>
    <p:notesMasterId r:id="rId29"/>
  </p:notesMasterIdLst>
  <p:sldIdLst>
    <p:sldId id="294" r:id="rId6"/>
    <p:sldId id="295" r:id="rId7"/>
    <p:sldId id="296" r:id="rId8"/>
    <p:sldId id="297" r:id="rId9"/>
    <p:sldId id="298" r:id="rId10"/>
    <p:sldId id="299" r:id="rId11"/>
    <p:sldId id="300" r:id="rId12"/>
    <p:sldId id="301" r:id="rId13"/>
    <p:sldId id="302" r:id="rId14"/>
    <p:sldId id="303" r:id="rId15"/>
    <p:sldId id="304" r:id="rId16"/>
    <p:sldId id="305" r:id="rId17"/>
    <p:sldId id="307" r:id="rId18"/>
    <p:sldId id="306" r:id="rId19"/>
    <p:sldId id="308" r:id="rId20"/>
    <p:sldId id="309" r:id="rId21"/>
    <p:sldId id="310" r:id="rId22"/>
    <p:sldId id="311" r:id="rId23"/>
    <p:sldId id="312" r:id="rId24"/>
    <p:sldId id="313" r:id="rId25"/>
    <p:sldId id="314" r:id="rId26"/>
    <p:sldId id="315" r:id="rId27"/>
    <p:sldId id="316"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A17"/>
    <a:srgbClr val="0000FF"/>
    <a:srgbClr val="99272F"/>
    <a:srgbClr val="FFCC00"/>
    <a:srgbClr val="7937AB"/>
    <a:srgbClr val="9E5AD1"/>
    <a:srgbClr val="8946BB"/>
    <a:srgbClr val="FF9900"/>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229" autoAdjust="0"/>
  </p:normalViewPr>
  <p:slideViewPr>
    <p:cSldViewPr>
      <p:cViewPr varScale="1">
        <p:scale>
          <a:sx n="102" d="100"/>
          <a:sy n="102" d="100"/>
        </p:scale>
        <p:origin x="190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vender, Kenneth R SFC USARMY MEDICAL COE (USA)" userId="c1461a7e-e94f-4a74-8214-127a8840ed29" providerId="ADAL" clId="{3A0CE6A2-D1FA-4E06-A760-29CE1CA83D08}"/>
    <pc:docChg chg="custSel addSld delSld modSld sldOrd modMainMaster">
      <pc:chgData name="Cavender, Kenneth R SFC USARMY MEDICAL COE (USA)" userId="c1461a7e-e94f-4a74-8214-127a8840ed29" providerId="ADAL" clId="{3A0CE6A2-D1FA-4E06-A760-29CE1CA83D08}" dt="2024-05-10T16:10:48.561" v="41" actId="20577"/>
      <pc:docMkLst>
        <pc:docMk/>
      </pc:docMkLst>
      <pc:sldChg chg="modSp add del mod">
        <pc:chgData name="Cavender, Kenneth R SFC USARMY MEDICAL COE (USA)" userId="c1461a7e-e94f-4a74-8214-127a8840ed29" providerId="ADAL" clId="{3A0CE6A2-D1FA-4E06-A760-29CE1CA83D08}" dt="2024-05-10T16:03:19.941" v="4" actId="47"/>
        <pc:sldMkLst>
          <pc:docMk/>
          <pc:sldMk cId="2883535542" sldId="259"/>
        </pc:sldMkLst>
      </pc:sldChg>
      <pc:sldChg chg="addSp delSp modSp mod">
        <pc:chgData name="Cavender, Kenneth R SFC USARMY MEDICAL COE (USA)" userId="c1461a7e-e94f-4a74-8214-127a8840ed29" providerId="ADAL" clId="{3A0CE6A2-D1FA-4E06-A760-29CE1CA83D08}" dt="2024-05-10T16:08:44.316" v="36" actId="1076"/>
        <pc:sldMkLst>
          <pc:docMk/>
          <pc:sldMk cId="3762586374" sldId="294"/>
        </pc:sldMkLst>
      </pc:sldChg>
      <pc:sldChg chg="modSp mod">
        <pc:chgData name="Cavender, Kenneth R SFC USARMY MEDICAL COE (USA)" userId="c1461a7e-e94f-4a74-8214-127a8840ed29" providerId="ADAL" clId="{3A0CE6A2-D1FA-4E06-A760-29CE1CA83D08}" dt="2024-05-10T16:09:08.477" v="38" actId="113"/>
        <pc:sldMkLst>
          <pc:docMk/>
          <pc:sldMk cId="1849683679" sldId="298"/>
        </pc:sldMkLst>
      </pc:sldChg>
      <pc:sldChg chg="modSp mod">
        <pc:chgData name="Cavender, Kenneth R SFC USARMY MEDICAL COE (USA)" userId="c1461a7e-e94f-4a74-8214-127a8840ed29" providerId="ADAL" clId="{3A0CE6A2-D1FA-4E06-A760-29CE1CA83D08}" dt="2024-05-10T16:10:48.561" v="41" actId="20577"/>
        <pc:sldMkLst>
          <pc:docMk/>
          <pc:sldMk cId="4070782995" sldId="300"/>
        </pc:sldMkLst>
      </pc:sldChg>
      <pc:sldChg chg="ord">
        <pc:chgData name="Cavender, Kenneth R SFC USARMY MEDICAL COE (USA)" userId="c1461a7e-e94f-4a74-8214-127a8840ed29" providerId="ADAL" clId="{3A0CE6A2-D1FA-4E06-A760-29CE1CA83D08}" dt="2024-05-10T16:06:44.022" v="23"/>
        <pc:sldMkLst>
          <pc:docMk/>
          <pc:sldMk cId="1884243748" sldId="307"/>
        </pc:sldMkLst>
      </pc:sldChg>
      <pc:sldChg chg="new del">
        <pc:chgData name="Cavender, Kenneth R SFC USARMY MEDICAL COE (USA)" userId="c1461a7e-e94f-4a74-8214-127a8840ed29" providerId="ADAL" clId="{3A0CE6A2-D1FA-4E06-A760-29CE1CA83D08}" dt="2024-05-10T16:03:07.822" v="1" actId="47"/>
        <pc:sldMkLst>
          <pc:docMk/>
          <pc:sldMk cId="2261453127" sldId="317"/>
        </pc:sldMkLst>
      </pc:sldChg>
      <pc:sldMasterChg chg="addSp delSp modSp mod delSldLayout modSldLayout">
        <pc:chgData name="Cavender, Kenneth R SFC USARMY MEDICAL COE (USA)" userId="c1461a7e-e94f-4a74-8214-127a8840ed29" providerId="ADAL" clId="{3A0CE6A2-D1FA-4E06-A760-29CE1CA83D08}" dt="2024-05-10T16:06:29.044" v="21" actId="1035"/>
        <pc:sldMasterMkLst>
          <pc:docMk/>
          <pc:sldMasterMk cId="3961369269" sldId="2147483681"/>
        </pc:sldMasterMkLst>
        <pc:sldLayoutChg chg="addSp">
          <pc:chgData name="Cavender, Kenneth R SFC USARMY MEDICAL COE (USA)" userId="c1461a7e-e94f-4a74-8214-127a8840ed29" providerId="ADAL" clId="{3A0CE6A2-D1FA-4E06-A760-29CE1CA83D08}" dt="2024-05-10T16:03:42.685" v="5"/>
          <pc:sldLayoutMkLst>
            <pc:docMk/>
            <pc:sldMasterMk cId="3961369269" sldId="2147483681"/>
            <pc:sldLayoutMk cId="1659351470" sldId="2147483698"/>
          </pc:sldLayoutMkLst>
        </pc:sldLayoutChg>
        <pc:sldLayoutChg chg="del">
          <pc:chgData name="Cavender, Kenneth R SFC USARMY MEDICAL COE (USA)" userId="c1461a7e-e94f-4a74-8214-127a8840ed29" providerId="ADAL" clId="{3A0CE6A2-D1FA-4E06-A760-29CE1CA83D08}" dt="2024-05-10T16:03:19.941" v="4" actId="47"/>
          <pc:sldLayoutMkLst>
            <pc:docMk/>
            <pc:sldMasterMk cId="3961369269" sldId="2147483681"/>
            <pc:sldLayoutMk cId="403739322" sldId="2147483699"/>
          </pc:sldLayoutMkLst>
        </pc:sldLayoutChg>
      </pc:sldMasterChg>
    </pc:docChg>
  </pc:docChgLst>
  <pc:docChgLst>
    <pc:chgData name="Cavender, Kenneth R SFC USARMY MEDICAL COE (USA)" userId="c1461a7e-e94f-4a74-8214-127a8840ed29" providerId="ADAL" clId="{FA4DE75E-BFF1-4FC0-9BC4-7E73A0C9E43E}"/>
    <pc:docChg chg="modSld">
      <pc:chgData name="Cavender, Kenneth R SFC USARMY MEDICAL COE (USA)" userId="c1461a7e-e94f-4a74-8214-127a8840ed29" providerId="ADAL" clId="{FA4DE75E-BFF1-4FC0-9BC4-7E73A0C9E43E}" dt="2025-06-10T12:34:02.318" v="1" actId="2711"/>
      <pc:docMkLst>
        <pc:docMk/>
      </pc:docMkLst>
      <pc:sldChg chg="modSp mod">
        <pc:chgData name="Cavender, Kenneth R SFC USARMY MEDICAL COE (USA)" userId="c1461a7e-e94f-4a74-8214-127a8840ed29" providerId="ADAL" clId="{FA4DE75E-BFF1-4FC0-9BC4-7E73A0C9E43E}" dt="2025-06-10T12:34:02.318" v="1" actId="2711"/>
        <pc:sldMkLst>
          <pc:docMk/>
          <pc:sldMk cId="4070782995" sldId="300"/>
        </pc:sldMkLst>
        <pc:spChg chg="mod">
          <ac:chgData name="Cavender, Kenneth R SFC USARMY MEDICAL COE (USA)" userId="c1461a7e-e94f-4a74-8214-127a8840ed29" providerId="ADAL" clId="{FA4DE75E-BFF1-4FC0-9BC4-7E73A0C9E43E}" dt="2025-06-10T12:34:02.318" v="1" actId="2711"/>
          <ac:spMkLst>
            <pc:docMk/>
            <pc:sldMk cId="4070782995" sldId="30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C2D0C82B-83A6-4B02-A16C-8BA02F7EF41F}" type="datetimeFigureOut">
              <a:rPr lang="en-US" smtClean="0"/>
              <a:t>6/10/2025</a:t>
            </a:fld>
            <a:endParaRPr lang="en-US"/>
          </a:p>
        </p:txBody>
      </p:sp>
      <p:sp>
        <p:nvSpPr>
          <p:cNvPr id="4" name="Slide Image Placeholder 3"/>
          <p:cNvSpPr>
            <a:spLocks noGrp="1" noRot="1" noChangeAspect="1"/>
          </p:cNvSpPr>
          <p:nvPr>
            <p:ph type="sldImg" idx="2"/>
          </p:nvPr>
        </p:nvSpPr>
        <p:spPr>
          <a:xfrm>
            <a:off x="1414463" y="1162050"/>
            <a:ext cx="4183062"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2DBE47C0-376F-484E-82F4-C63813BDF55C}" type="slidenum">
              <a:rPr lang="en-US" smtClean="0"/>
              <a:t>‹#›</a:t>
            </a:fld>
            <a:endParaRPr lang="en-US"/>
          </a:p>
        </p:txBody>
      </p:sp>
    </p:spTree>
    <p:extLst>
      <p:ext uri="{BB962C8B-B14F-4D97-AF65-F5344CB8AC3E}">
        <p14:creationId xmlns:p14="http://schemas.microsoft.com/office/powerpoint/2010/main" val="364308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6879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0307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46459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92947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1904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861973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85139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68619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54072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4584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34405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501910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560767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569034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422754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20152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84395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917868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70133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24367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37841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98B65CF6-095F-4E32-A501-96DEE51B9F2C}"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74523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43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E48757-8C50-4860-9F46-D987FE64C3A6}" type="datetime1">
              <a:rPr lang="en-US" smtClean="0"/>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227195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B6A9A2-3387-4E7D-9F3B-0379634A16B0}" type="datetime1">
              <a:rPr lang="en-US" smtClean="0"/>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158664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4A4BA-CFD7-4199-878D-B417F8015035}" type="datetime1">
              <a:rPr lang="en-US" smtClean="0"/>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3198039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D062EE-DAB9-4B75-A0FB-0A9334C5F417}" type="datetime1">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379743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97FD8-6E7A-4609-947E-CA6D70909A30}" type="datetime1">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2441949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93D3A5-0AAC-488E-BF6E-546AE92575F1}" type="datetime1">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39969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C080A-9494-4B2B-9647-E202CADA54FD}" type="datetime1">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219369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65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91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80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24970"/>
            <a:ext cx="6858000" cy="1384995"/>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76200" y="6629400"/>
            <a:ext cx="2057400" cy="176121"/>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p:txBody>
          <a:bodyPr/>
          <a:lstStyle/>
          <a:p>
            <a:fld id="{8E93EFBB-ECFB-4A1F-A3BF-D16BB90762D8}" type="slidenum">
              <a:rPr lang="en-US" smtClean="0"/>
              <a:t>‹#›</a:t>
            </a:fld>
            <a:endParaRPr lang="en-US" dirty="0"/>
          </a:p>
        </p:txBody>
      </p:sp>
      <p:sp>
        <p:nvSpPr>
          <p:cNvPr id="8" name="Content Placeholder 7"/>
          <p:cNvSpPr>
            <a:spLocks noGrp="1"/>
          </p:cNvSpPr>
          <p:nvPr>
            <p:ph sz="quarter" idx="13"/>
          </p:nvPr>
        </p:nvSpPr>
        <p:spPr>
          <a:xfrm>
            <a:off x="4743450" y="204788"/>
            <a:ext cx="914400" cy="9144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35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60B236-22B3-41C4-B549-A88C0A809F4A}" type="datetime1">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181600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B8309-BBF3-4D7E-89B1-03E6688657E4}" type="datetime1">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245253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53D8B-538F-4B3A-9B72-8D459A67D6AC}" type="datetime1">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17559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51055-5969-422F-845A-FE1889D7D586}" type="datetime1">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5C8ED-D895-4E64-A378-A7D51D813B50}" type="slidenum">
              <a:rPr lang="en-US" smtClean="0"/>
              <a:t>‹#›</a:t>
            </a:fld>
            <a:endParaRPr lang="en-US"/>
          </a:p>
        </p:txBody>
      </p:sp>
    </p:spTree>
    <p:extLst>
      <p:ext uri="{BB962C8B-B14F-4D97-AF65-F5344CB8AC3E}">
        <p14:creationId xmlns:p14="http://schemas.microsoft.com/office/powerpoint/2010/main" val="122308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bwMode="auto">
          <a:xfrm>
            <a:off x="914400" y="838200"/>
            <a:ext cx="7315200" cy="0"/>
          </a:xfrm>
          <a:prstGeom prst="line">
            <a:avLst/>
          </a:prstGeom>
          <a:noFill/>
          <a:ln w="25400" cap="flat" cmpd="sng" algn="ctr">
            <a:solidFill>
              <a:schemeClr val="tx1"/>
            </a:solidFill>
            <a:prstDash val="solid"/>
            <a:round/>
            <a:headEnd type="none" w="med" len="med"/>
            <a:tailEnd type="none" w="med" len="med"/>
          </a:ln>
          <a:effectLst/>
        </p:spPr>
      </p:cxnSp>
      <p:cxnSp>
        <p:nvCxnSpPr>
          <p:cNvPr id="9" name="Straight Connector 8"/>
          <p:cNvCxnSpPr/>
          <p:nvPr userDrawn="1"/>
        </p:nvCxnSpPr>
        <p:spPr bwMode="auto">
          <a:xfrm>
            <a:off x="914400" y="914400"/>
            <a:ext cx="7315200" cy="0"/>
          </a:xfrm>
          <a:prstGeom prst="line">
            <a:avLst/>
          </a:prstGeom>
          <a:noFill/>
          <a:ln w="25400" cap="flat" cmpd="sng" algn="ctr">
            <a:solidFill>
              <a:srgbClr val="FFC000"/>
            </a:solidFill>
            <a:prstDash val="solid"/>
            <a:round/>
            <a:headEnd type="none" w="med" len="med"/>
            <a:tailEnd type="none" w="med" len="med"/>
          </a:ln>
          <a:effectLst/>
        </p:spPr>
      </p:cxnSp>
      <p:sp>
        <p:nvSpPr>
          <p:cNvPr id="10" name="TextBox 9"/>
          <p:cNvSpPr txBox="1"/>
          <p:nvPr userDrawn="1"/>
        </p:nvSpPr>
        <p:spPr>
          <a:xfrm>
            <a:off x="0" y="0"/>
            <a:ext cx="9144000" cy="276999"/>
          </a:xfrm>
          <a:prstGeom prst="rect">
            <a:avLst/>
          </a:prstGeom>
          <a:noFill/>
        </p:spPr>
        <p:txBody>
          <a:bodyPr wrap="square" rtlCol="0">
            <a:spAutoFit/>
          </a:bodyPr>
          <a:lstStyle/>
          <a:p>
            <a:pPr algn="ctr" eaLnBrk="0" hangingPunct="0"/>
            <a:r>
              <a:rPr lang="en-US" sz="1200" b="1" dirty="0">
                <a:solidFill>
                  <a:srgbClr val="009900"/>
                </a:solidFill>
                <a:latin typeface=" Arial"/>
                <a:ea typeface="ＭＳ Ｐゴシック" pitchFamily="16" charset="-128"/>
              </a:rPr>
              <a:t>UNCLASSIFIED</a:t>
            </a:r>
          </a:p>
        </p:txBody>
      </p:sp>
      <p:cxnSp>
        <p:nvCxnSpPr>
          <p:cNvPr id="11" name="Straight Connector 10"/>
          <p:cNvCxnSpPr/>
          <p:nvPr userDrawn="1"/>
        </p:nvCxnSpPr>
        <p:spPr bwMode="auto">
          <a:xfrm>
            <a:off x="914400" y="6553200"/>
            <a:ext cx="7315200" cy="0"/>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p:cNvCxnSpPr/>
          <p:nvPr userDrawn="1"/>
        </p:nvCxnSpPr>
        <p:spPr bwMode="auto">
          <a:xfrm>
            <a:off x="1066800" y="6477000"/>
            <a:ext cx="7315200" cy="0"/>
          </a:xfrm>
          <a:prstGeom prst="line">
            <a:avLst/>
          </a:prstGeom>
          <a:noFill/>
          <a:ln w="25400" cap="flat" cmpd="sng" algn="ctr">
            <a:solidFill>
              <a:srgbClr val="FFC000"/>
            </a:solidFill>
            <a:prstDash val="solid"/>
            <a:round/>
            <a:headEnd type="none" w="med" len="med"/>
            <a:tailEnd type="none" w="med" len="med"/>
          </a:ln>
          <a:effectLst/>
        </p:spPr>
      </p:cxnSp>
      <p:sp>
        <p:nvSpPr>
          <p:cNvPr id="21" name="TextBox 20"/>
          <p:cNvSpPr txBox="1"/>
          <p:nvPr userDrawn="1"/>
        </p:nvSpPr>
        <p:spPr>
          <a:xfrm>
            <a:off x="3911402" y="6581001"/>
            <a:ext cx="1321196" cy="461665"/>
          </a:xfrm>
          <a:prstGeom prst="rect">
            <a:avLst/>
          </a:prstGeom>
          <a:noFill/>
        </p:spPr>
        <p:txBody>
          <a:bodyPr wrap="none" rtlCol="0">
            <a:spAutoFit/>
          </a:bodyPr>
          <a:lstStyle/>
          <a:p>
            <a:r>
              <a:rPr lang="en-US" sz="1200" b="1" dirty="0">
                <a:solidFill>
                  <a:srgbClr val="009900"/>
                </a:solidFill>
                <a:latin typeface=" Arial"/>
              </a:rPr>
              <a:t>UNCLASSIFIED</a:t>
            </a:r>
          </a:p>
          <a:p>
            <a:endParaRPr lang="en-US" sz="1200" b="1" dirty="0">
              <a:solidFill>
                <a:srgbClr val="009900"/>
              </a:solidFill>
              <a:latin typeface="+mn-lt"/>
            </a:endParaRPr>
          </a:p>
        </p:txBody>
      </p:sp>
      <p:sp>
        <p:nvSpPr>
          <p:cNvPr id="22" name="Slide Number Placeholder 1"/>
          <p:cNvSpPr>
            <a:spLocks noGrp="1"/>
          </p:cNvSpPr>
          <p:nvPr>
            <p:ph type="sldNum" sz="quarter" idx="4"/>
          </p:nvPr>
        </p:nvSpPr>
        <p:spPr>
          <a:xfrm>
            <a:off x="8723869" y="6553200"/>
            <a:ext cx="383185" cy="365125"/>
          </a:xfrm>
          <a:prstGeom prst="rect">
            <a:avLst/>
          </a:prstGeom>
        </p:spPr>
        <p:txBody>
          <a:bodyPr vert="horz" lIns="91440" tIns="45720" rIns="91440" bIns="45720" rtlCol="0" anchor="ctr"/>
          <a:lstStyle>
            <a:lvl1pPr algn="r">
              <a:defRPr sz="1200">
                <a:solidFill>
                  <a:schemeClr val="tx1">
                    <a:tint val="75000"/>
                  </a:schemeClr>
                </a:solidFill>
                <a:latin typeface=" Arial"/>
              </a:defRPr>
            </a:lvl1pPr>
          </a:lstStyle>
          <a:p>
            <a:fld id="{3734C1BA-07FB-4840-A752-36177B0F1115}" type="slidenum">
              <a:rPr lang="en-US" smtClean="0"/>
              <a:pPr/>
              <a:t>‹#›</a:t>
            </a:fld>
            <a:endParaRPr lang="en-US" dirty="0"/>
          </a:p>
        </p:txBody>
      </p:sp>
      <p:sp>
        <p:nvSpPr>
          <p:cNvPr id="24" name="Rectangle 3"/>
          <p:cNvSpPr>
            <a:spLocks noGrp="1" noChangeArrowheads="1"/>
          </p:cNvSpPr>
          <p:nvPr>
            <p:ph type="title"/>
          </p:nvPr>
        </p:nvSpPr>
        <p:spPr bwMode="gray">
          <a:xfrm>
            <a:off x="762001" y="216474"/>
            <a:ext cx="7619999" cy="615553"/>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p>
            <a:pPr lvl="0"/>
            <a:r>
              <a:rPr lang="en-US" dirty="0"/>
              <a:t>Click to edit</a:t>
            </a:r>
          </a:p>
        </p:txBody>
      </p:sp>
      <p:sp>
        <p:nvSpPr>
          <p:cNvPr id="15" name="Rectangle 14"/>
          <p:cNvSpPr/>
          <p:nvPr userDrawn="1"/>
        </p:nvSpPr>
        <p:spPr>
          <a:xfrm>
            <a:off x="-30020" y="6593575"/>
            <a:ext cx="4131734" cy="223138"/>
          </a:xfrm>
          <a:prstGeom prst="rect">
            <a:avLst/>
          </a:prstGeom>
        </p:spPr>
        <p:txBody>
          <a:bodyPr wrap="square">
            <a:spAutoFit/>
          </a:bodyPr>
          <a:lstStyle/>
          <a:p>
            <a:pPr lvl="0" algn="ctr">
              <a:defRPr/>
            </a:pPr>
            <a:r>
              <a:rPr lang="en-US" sz="850" b="1" i="1" dirty="0">
                <a:latin typeface=" Arial"/>
              </a:rPr>
              <a:t>STEWARD THE PROFESSION </a:t>
            </a:r>
            <a:r>
              <a:rPr lang="en-US" sz="850" b="1" i="1" dirty="0">
                <a:latin typeface="Times New Roman" panose="02020603050405020304" pitchFamily="18" charset="0"/>
                <a:cs typeface="Times New Roman" panose="02020603050405020304" pitchFamily="18" charset="0"/>
              </a:rPr>
              <a:t>● </a:t>
            </a:r>
            <a:r>
              <a:rPr lang="en-US" sz="850" b="1" i="1" dirty="0">
                <a:latin typeface=" Arial"/>
              </a:rPr>
              <a:t>DEVELOP LEADERS </a:t>
            </a:r>
            <a:r>
              <a:rPr lang="en-US" sz="850" b="1" i="1" dirty="0">
                <a:latin typeface="Times New Roman" panose="02020603050405020304" pitchFamily="18" charset="0"/>
                <a:cs typeface="Times New Roman" panose="02020603050405020304" pitchFamily="18" charset="0"/>
              </a:rPr>
              <a:t>● </a:t>
            </a:r>
            <a:r>
              <a:rPr lang="en-US" sz="850" b="1" i="1" dirty="0">
                <a:latin typeface=" Arial"/>
              </a:rPr>
              <a:t>DRIVE CHANGE</a:t>
            </a:r>
          </a:p>
        </p:txBody>
      </p:sp>
      <p:pic>
        <p:nvPicPr>
          <p:cNvPr id="3" name="Picture 2">
            <a:extLst>
              <a:ext uri="{FF2B5EF4-FFF2-40B4-BE49-F238E27FC236}">
                <a16:creationId xmlns:a16="http://schemas.microsoft.com/office/drawing/2014/main" id="{E22F6AC6-202B-E715-F4F2-75E2458360CA}"/>
              </a:ext>
            </a:extLst>
          </p:cNvPr>
          <p:cNvPicPr>
            <a:picLocks noChangeAspect="1"/>
          </p:cNvPicPr>
          <p:nvPr userDrawn="1"/>
        </p:nvPicPr>
        <p:blipFill>
          <a:blip r:embed="rId7"/>
          <a:stretch>
            <a:fillRect/>
          </a:stretch>
        </p:blipFill>
        <p:spPr>
          <a:xfrm>
            <a:off x="62346" y="75435"/>
            <a:ext cx="792549" cy="944962"/>
          </a:xfrm>
          <a:prstGeom prst="rect">
            <a:avLst/>
          </a:prstGeom>
        </p:spPr>
      </p:pic>
      <p:pic>
        <p:nvPicPr>
          <p:cNvPr id="4" name="Picture 3" descr="Logo&#10;&#10;Description automatically generated">
            <a:extLst>
              <a:ext uri="{FF2B5EF4-FFF2-40B4-BE49-F238E27FC236}">
                <a16:creationId xmlns:a16="http://schemas.microsoft.com/office/drawing/2014/main" id="{1306E0EE-EA10-76E4-12DA-F849342AB9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22989" y="76200"/>
            <a:ext cx="941832" cy="941832"/>
          </a:xfrm>
          <a:prstGeom prst="rect">
            <a:avLst/>
          </a:prstGeom>
        </p:spPr>
      </p:pic>
    </p:spTree>
    <p:extLst>
      <p:ext uri="{BB962C8B-B14F-4D97-AF65-F5344CB8AC3E}">
        <p14:creationId xmlns:p14="http://schemas.microsoft.com/office/powerpoint/2010/main" val="39613692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98" r:id="rId5"/>
  </p:sldLayoutIdLst>
  <p:hf hdr="0" ftr="0"/>
  <p:txStyles>
    <p:titleStyle>
      <a:lvl1pPr algn="ctr">
        <a:defRPr lang="en-US" sz="4000" b="1" dirty="0">
          <a:solidFill>
            <a:schemeClr val="tx1"/>
          </a:solidFill>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B5004-EF03-4D99-8CBA-038C5914C994}" type="datetime1">
              <a:rPr lang="en-US" smtClean="0"/>
              <a:t>6/10/2025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5C8ED-D895-4E64-A378-A7D51D813B50}" type="slidenum">
              <a:rPr lang="en-US" smtClean="0"/>
              <a:t>‹#›</a:t>
            </a:fld>
            <a:endParaRPr lang="en-US"/>
          </a:p>
        </p:txBody>
      </p:sp>
    </p:spTree>
    <p:extLst>
      <p:ext uri="{BB962C8B-B14F-4D97-AF65-F5344CB8AC3E}">
        <p14:creationId xmlns:p14="http://schemas.microsoft.com/office/powerpoint/2010/main" val="21781434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usarmy.jbsa.medical-coe.mbx.efmb-test-control-office@mail.mi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28800"/>
            <a:ext cx="9144000" cy="1981200"/>
          </a:xfrm>
          <a:prstGeom prst="rect">
            <a:avLst/>
          </a:prstGeom>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Calibri"/>
              <a:ea typeface="+mn-ea"/>
              <a:cs typeface="+mn-cs"/>
            </a:endParaRPr>
          </a:p>
        </p:txBody>
      </p:sp>
      <p:sp>
        <p:nvSpPr>
          <p:cNvPr id="6" name="TextBox 5"/>
          <p:cNvSpPr txBox="1"/>
          <p:nvPr/>
        </p:nvSpPr>
        <p:spPr>
          <a:xfrm>
            <a:off x="1946033" y="1828800"/>
            <a:ext cx="7526867"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 Arial"/>
                <a:ea typeface="+mn-ea"/>
                <a:cs typeface="+mn-cs"/>
              </a:rPr>
              <a:t>MEDICAL CENTER OF EXCELLENCE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 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 Arial"/>
                <a:ea typeface="+mn-ea"/>
                <a:cs typeface="+mn-cs"/>
              </a:rPr>
              <a:t>TO CONSERVE FIGHTING STRENGTH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prstClr val="white"/>
              </a:solidFill>
              <a:effectLst/>
              <a:uLnTx/>
              <a:uFillTx/>
              <a:latin typeface=" 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 Arial"/>
                <a:ea typeface="+mn-ea"/>
                <a:cs typeface="+mn-cs"/>
              </a:rPr>
              <a:t>DEVELOP LEADERS </a:t>
            </a:r>
            <a:r>
              <a:rPr kumimoji="0" lang="en-US" sz="16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600" b="1" i="1" u="none" strike="noStrike" kern="1200" cap="none" spc="0" normalizeH="0" baseline="0" noProof="0" dirty="0">
                <a:ln>
                  <a:noFill/>
                </a:ln>
                <a:solidFill>
                  <a:prstClr val="white"/>
                </a:solidFill>
                <a:effectLst/>
                <a:uLnTx/>
                <a:uFillTx/>
                <a:latin typeface=" Arial"/>
                <a:ea typeface="+mn-ea"/>
                <a:cs typeface="+mn-cs"/>
              </a:rPr>
              <a:t>DRIVE CHANGE </a:t>
            </a:r>
            <a:r>
              <a:rPr kumimoji="0" lang="en-US" sz="16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600" b="1" i="1" u="none" strike="noStrike" kern="1200" cap="none" spc="0" normalizeH="0" baseline="0" noProof="0" dirty="0">
                <a:ln>
                  <a:noFill/>
                </a:ln>
                <a:solidFill>
                  <a:prstClr val="white"/>
                </a:solidFill>
                <a:effectLst/>
                <a:uLnTx/>
                <a:uFillTx/>
                <a:latin typeface=" Arial"/>
                <a:ea typeface="+mn-ea"/>
                <a:cs typeface="+mn-cs"/>
              </a:rPr>
              <a:t>INFORM</a:t>
            </a:r>
          </a:p>
        </p:txBody>
      </p:sp>
      <p:sp>
        <p:nvSpPr>
          <p:cNvPr id="5" name="Title 1"/>
          <p:cNvSpPr txBox="1">
            <a:spLocks/>
          </p:cNvSpPr>
          <p:nvPr/>
        </p:nvSpPr>
        <p:spPr>
          <a:xfrm>
            <a:off x="57150" y="4145859"/>
            <a:ext cx="9018164" cy="2358821"/>
          </a:xfrm>
          <a:prstGeom prst="rect">
            <a:avLst/>
          </a:prstGeom>
          <a:noFill/>
          <a:ln>
            <a:noFill/>
          </a:ln>
        </p:spPr>
        <p:txBody>
          <a:bodyPr>
            <a:normAutofit lnSpcReduction="10000"/>
          </a:bodyPr>
          <a:lst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ctr" defTabSz="91399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Expert Field Medical Badge (EFMB)</a:t>
            </a:r>
          </a:p>
          <a:p>
            <a:pPr marL="0" marR="0" lvl="0" indent="0" algn="ctr" defTabSz="91399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 </a:t>
            </a:r>
            <a:r>
              <a:rPr lang="en-US" sz="3600" b="1" dirty="0">
                <a:solidFill>
                  <a:prstClr val="black"/>
                </a:solidFill>
              </a:rPr>
              <a:t>Blackboard </a:t>
            </a:r>
            <a:r>
              <a:rPr kumimoji="0" lang="en-US" sz="3600" b="1" i="0" u="none" strike="noStrike" kern="1200" cap="none" spc="0" normalizeH="0" noProof="0" dirty="0">
                <a:ln>
                  <a:noFill/>
                </a:ln>
                <a:solidFill>
                  <a:prstClr val="black"/>
                </a:solidFill>
                <a:effectLst/>
                <a:uLnTx/>
                <a:uFillTx/>
                <a:latin typeface="Arial" pitchFamily="34" charset="0"/>
                <a:ea typeface="+mj-ea"/>
                <a:cs typeface="Arial" pitchFamily="34" charset="0"/>
              </a:rPr>
              <a:t>Guide</a:t>
            </a:r>
          </a:p>
          <a:p>
            <a:pPr marL="0" marR="0" lvl="0" indent="0" algn="ctr" defTabSz="913993" rtl="0" eaLnBrk="1" fontAlgn="auto" latinLnBrk="0" hangingPunct="1">
              <a:lnSpc>
                <a:spcPct val="100000"/>
              </a:lnSpc>
              <a:spcBef>
                <a:spcPct val="0"/>
              </a:spcBef>
              <a:spcAft>
                <a:spcPts val="0"/>
              </a:spcAft>
              <a:buClrTx/>
              <a:buSzTx/>
              <a:buFontTx/>
              <a:buNone/>
              <a:tabLst/>
              <a:defRPr/>
            </a:pPr>
            <a:endParaRPr lang="en-US" sz="3200" b="1" baseline="0" dirty="0">
              <a:solidFill>
                <a:prstClr val="black"/>
              </a:solidFill>
            </a:endParaRPr>
          </a:p>
          <a:p>
            <a:r>
              <a:rPr lang="en-US" sz="2800" b="1" dirty="0">
                <a:solidFill>
                  <a:prstClr val="black"/>
                </a:solidFill>
                <a:latin typeface="Arial" panose="020B0604020202020204"/>
              </a:rPr>
              <a:t>EFMB Test Control Office (TCO)</a:t>
            </a:r>
          </a:p>
          <a:p>
            <a:r>
              <a:rPr lang="en-US" sz="2800" b="1" dirty="0">
                <a:solidFill>
                  <a:prstClr val="black"/>
                </a:solidFill>
                <a:latin typeface="Arial" panose="020B0604020202020204"/>
              </a:rPr>
              <a:t>U.S. Army Medical Center of Excellence</a:t>
            </a:r>
          </a:p>
          <a:p>
            <a:pPr marL="0" marR="0" lvl="0" indent="0" algn="ctr" defTabSz="913993"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a:p>
            <a:pPr marL="0" marR="0" lvl="0" indent="0" algn="ctr" defTabSz="913993"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pic>
        <p:nvPicPr>
          <p:cNvPr id="7" name="Picture 6" descr="Logo&#10;&#10;Description automatically generated">
            <a:extLst>
              <a:ext uri="{FF2B5EF4-FFF2-40B4-BE49-F238E27FC236}">
                <a16:creationId xmlns:a16="http://schemas.microsoft.com/office/drawing/2014/main" id="{BA73A310-67D0-B54C-4612-8E80D1054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07" y="1593546"/>
            <a:ext cx="2384384" cy="2384384"/>
          </a:xfrm>
          <a:prstGeom prst="rect">
            <a:avLst/>
          </a:prstGeom>
        </p:spPr>
      </p:pic>
    </p:spTree>
    <p:extLst>
      <p:ext uri="{BB962C8B-B14F-4D97-AF65-F5344CB8AC3E}">
        <p14:creationId xmlns:p14="http://schemas.microsoft.com/office/powerpoint/2010/main" val="376258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Welcome Page</a:t>
            </a:r>
            <a:endParaRPr lang="en-US" sz="3600" kern="0" noProof="0" dirty="0">
              <a:solidFill>
                <a:prstClr val="black"/>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7829"/>
            <a:ext cx="9144000" cy="4711626"/>
          </a:xfrm>
          <a:prstGeom prst="rect">
            <a:avLst/>
          </a:prstGeom>
        </p:spPr>
      </p:pic>
    </p:spTree>
    <p:extLst>
      <p:ext uri="{BB962C8B-B14F-4D97-AF65-F5344CB8AC3E}">
        <p14:creationId xmlns:p14="http://schemas.microsoft.com/office/powerpoint/2010/main" val="266430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Welcome Page</a:t>
            </a:r>
            <a:endParaRPr lang="en-US" sz="3600" kern="0" noProof="0"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2108"/>
            <a:ext cx="9144000" cy="4873551"/>
          </a:xfrm>
          <a:prstGeom prst="rect">
            <a:avLst/>
          </a:prstGeom>
        </p:spPr>
      </p:pic>
    </p:spTree>
    <p:extLst>
      <p:ext uri="{BB962C8B-B14F-4D97-AF65-F5344CB8AC3E}">
        <p14:creationId xmlns:p14="http://schemas.microsoft.com/office/powerpoint/2010/main" val="87748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Welcome Page</a:t>
            </a:r>
            <a:endParaRPr lang="en-US" sz="3600" kern="0" noProof="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3582"/>
            <a:ext cx="9144000" cy="4662237"/>
          </a:xfrm>
          <a:prstGeom prst="rect">
            <a:avLst/>
          </a:prstGeom>
        </p:spPr>
      </p:pic>
    </p:spTree>
    <p:extLst>
      <p:ext uri="{BB962C8B-B14F-4D97-AF65-F5344CB8AC3E}">
        <p14:creationId xmlns:p14="http://schemas.microsoft.com/office/powerpoint/2010/main" val="172887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Survey</a:t>
            </a:r>
            <a:endParaRPr lang="en-US" sz="3600" kern="0" noProof="0" dirty="0">
              <a:solidFill>
                <a:prstClr val="black"/>
              </a:solidFill>
            </a:endParaRPr>
          </a:p>
        </p:txBody>
      </p:sp>
      <p:sp>
        <p:nvSpPr>
          <p:cNvPr id="9" name="Rectangle 8"/>
          <p:cNvSpPr/>
          <p:nvPr/>
        </p:nvSpPr>
        <p:spPr>
          <a:xfrm>
            <a:off x="1023970" y="971985"/>
            <a:ext cx="732155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1) To access the survey, click the “EFMB Survey” link located under “ONLINE CONTENT” on the Course Menu.</a:t>
            </a:r>
          </a:p>
        </p:txBody>
      </p:sp>
      <p:pic>
        <p:nvPicPr>
          <p:cNvPr id="3" name="Picture 2"/>
          <p:cNvPicPr>
            <a:picLocks noChangeAspect="1"/>
          </p:cNvPicPr>
          <p:nvPr/>
        </p:nvPicPr>
        <p:blipFill rotWithShape="1">
          <a:blip r:embed="rId3"/>
          <a:srcRect b="12065"/>
          <a:stretch/>
        </p:blipFill>
        <p:spPr>
          <a:xfrm>
            <a:off x="407884" y="4802521"/>
            <a:ext cx="8337821" cy="1655429"/>
          </a:xfrm>
          <a:prstGeom prst="rect">
            <a:avLst/>
          </a:prstGeom>
        </p:spPr>
      </p:pic>
      <p:sp>
        <p:nvSpPr>
          <p:cNvPr id="10" name="Rectangle 9"/>
          <p:cNvSpPr/>
          <p:nvPr/>
        </p:nvSpPr>
        <p:spPr>
          <a:xfrm>
            <a:off x="1073150" y="5818013"/>
            <a:ext cx="914400" cy="284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2120979" y="5502981"/>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3150" y="4156190"/>
            <a:ext cx="732155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2) Click “EFMB Survey” link.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41" y="1670699"/>
            <a:ext cx="8245464" cy="2423587"/>
          </a:xfrm>
          <a:prstGeom prst="rect">
            <a:avLst/>
          </a:prstGeom>
        </p:spPr>
      </p:pic>
      <p:sp>
        <p:nvSpPr>
          <p:cNvPr id="6" name="Rectangle 5"/>
          <p:cNvSpPr/>
          <p:nvPr/>
        </p:nvSpPr>
        <p:spPr>
          <a:xfrm>
            <a:off x="610483" y="3612860"/>
            <a:ext cx="723900" cy="239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1498600" y="3299160"/>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24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References &amp; Resources</a:t>
            </a:r>
            <a:endParaRPr lang="en-US" sz="3600" kern="0" noProof="0" dirty="0">
              <a:solidFill>
                <a:prstClr val="black"/>
              </a:solidFill>
            </a:endParaRPr>
          </a:p>
        </p:txBody>
      </p:sp>
      <p:sp>
        <p:nvSpPr>
          <p:cNvPr id="10" name="Rectangle 9"/>
          <p:cNvSpPr/>
          <p:nvPr/>
        </p:nvSpPr>
        <p:spPr>
          <a:xfrm>
            <a:off x="955675" y="1169062"/>
            <a:ext cx="732155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Candidates can access all EFMB study materials by clicking the “References &amp; Resources” link.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772"/>
          <a:stretch/>
        </p:blipFill>
        <p:spPr>
          <a:xfrm>
            <a:off x="878110" y="2139733"/>
            <a:ext cx="7399115" cy="3047389"/>
          </a:xfrm>
          <a:prstGeom prst="rect">
            <a:avLst/>
          </a:prstGeom>
        </p:spPr>
      </p:pic>
      <p:sp>
        <p:nvSpPr>
          <p:cNvPr id="6" name="Rectangle 5"/>
          <p:cNvSpPr/>
          <p:nvPr/>
        </p:nvSpPr>
        <p:spPr>
          <a:xfrm>
            <a:off x="889470" y="4695721"/>
            <a:ext cx="1149473" cy="211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2204938" y="4342703"/>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346575" y="3259599"/>
            <a:ext cx="539750" cy="4445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154137" y="3259599"/>
            <a:ext cx="539750" cy="4445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47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Survey</a:t>
            </a:r>
            <a:endParaRPr lang="en-US" sz="3600" kern="0" noProof="0" dirty="0">
              <a:solidFill>
                <a:prstClr val="black"/>
              </a:solidFill>
            </a:endParaRPr>
          </a:p>
        </p:txBody>
      </p:sp>
      <p:sp>
        <p:nvSpPr>
          <p:cNvPr id="9" name="Rectangle 8"/>
          <p:cNvSpPr/>
          <p:nvPr/>
        </p:nvSpPr>
        <p:spPr>
          <a:xfrm>
            <a:off x="966820" y="1004601"/>
            <a:ext cx="732155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3) Click “Continue” and fill out survey.</a:t>
            </a:r>
          </a:p>
        </p:txBody>
      </p:sp>
      <p:sp>
        <p:nvSpPr>
          <p:cNvPr id="12" name="Rectangle 11"/>
          <p:cNvSpPr/>
          <p:nvPr/>
        </p:nvSpPr>
        <p:spPr>
          <a:xfrm>
            <a:off x="863600" y="4368209"/>
            <a:ext cx="732155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4) After answering all questions, click “Save and Submit” to complete survey. </a:t>
            </a:r>
          </a:p>
        </p:txBody>
      </p:sp>
      <p:pic>
        <p:nvPicPr>
          <p:cNvPr id="13" name="Picture 12"/>
          <p:cNvPicPr>
            <a:picLocks noChangeAspect="1"/>
          </p:cNvPicPr>
          <p:nvPr/>
        </p:nvPicPr>
        <p:blipFill>
          <a:blip r:embed="rId3"/>
          <a:stretch>
            <a:fillRect/>
          </a:stretch>
        </p:blipFill>
        <p:spPr>
          <a:xfrm>
            <a:off x="1347174" y="5063268"/>
            <a:ext cx="6354401" cy="862339"/>
          </a:xfrm>
          <a:prstGeom prst="rect">
            <a:avLst/>
          </a:prstGeom>
        </p:spPr>
      </p:pic>
      <p:sp>
        <p:nvSpPr>
          <p:cNvPr id="10" name="Rectangle 9"/>
          <p:cNvSpPr/>
          <p:nvPr/>
        </p:nvSpPr>
        <p:spPr>
          <a:xfrm>
            <a:off x="6153142" y="5523318"/>
            <a:ext cx="1327150" cy="284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7675450" y="5230511"/>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3619" y="6038123"/>
            <a:ext cx="7626350"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Candidates can complete the EFMB survey without a proctor present</a:t>
            </a:r>
            <a:r>
              <a:rPr lang="en-US" sz="1200" i="1" dirty="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 y="1594348"/>
            <a:ext cx="9144000" cy="2262070"/>
          </a:xfrm>
          <a:prstGeom prst="rect">
            <a:avLst/>
          </a:prstGeom>
        </p:spPr>
      </p:pic>
      <p:sp>
        <p:nvSpPr>
          <p:cNvPr id="6" name="Rectangle 5"/>
          <p:cNvSpPr/>
          <p:nvPr/>
        </p:nvSpPr>
        <p:spPr>
          <a:xfrm>
            <a:off x="8191592" y="3407252"/>
            <a:ext cx="755701" cy="2967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7985125" y="2202352"/>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93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Written Test</a:t>
            </a:r>
            <a:endParaRPr lang="en-US" sz="3600" kern="0" noProof="0" dirty="0">
              <a:solidFill>
                <a:prstClr val="black"/>
              </a:solidFill>
            </a:endParaRPr>
          </a:p>
        </p:txBody>
      </p:sp>
      <p:sp>
        <p:nvSpPr>
          <p:cNvPr id="9" name="Rectangle 8"/>
          <p:cNvSpPr/>
          <p:nvPr/>
        </p:nvSpPr>
        <p:spPr>
          <a:xfrm>
            <a:off x="1079500" y="952905"/>
            <a:ext cx="7321550" cy="1661993"/>
          </a:xfrm>
          <a:prstGeom prst="rect">
            <a:avLst/>
          </a:prstGeom>
        </p:spPr>
        <p:txBody>
          <a:bodyPr wrap="square">
            <a:spAutoFit/>
          </a:bodyPr>
          <a:lstStyle/>
          <a:p>
            <a:pPr marL="342900" indent="-342900">
              <a:buAutoNum type="arabicParenR"/>
            </a:pPr>
            <a:r>
              <a:rPr lang="en-US" dirty="0">
                <a:latin typeface="Arial" panose="020B0604020202020204" pitchFamily="34" charset="0"/>
                <a:cs typeface="Arial" panose="020B0604020202020204" pitchFamily="34" charset="0"/>
              </a:rPr>
              <a:t>To access the written test, click the “Written Test” link located under “ONLINE CONTENT” on the Course Menu.</a:t>
            </a:r>
          </a:p>
          <a:p>
            <a:pPr marL="342900" indent="-342900">
              <a:buAutoNum type="arabicParenR"/>
            </a:pPr>
            <a:endParaRPr lang="en-US" sz="1200" dirty="0">
              <a:latin typeface="Arial" panose="020B0604020202020204" pitchFamily="34" charset="0"/>
              <a:cs typeface="Arial" panose="020B0604020202020204" pitchFamily="34" charset="0"/>
            </a:endParaRPr>
          </a:p>
          <a:p>
            <a:pPr marL="342900" indent="-342900">
              <a:buFontTx/>
              <a:buAutoNum type="arabicParenR"/>
            </a:pPr>
            <a:r>
              <a:rPr lang="en-US" dirty="0">
                <a:latin typeface="Arial" panose="020B0604020202020204" pitchFamily="34" charset="0"/>
                <a:cs typeface="Arial" panose="020B0604020202020204" pitchFamily="34" charset="0"/>
              </a:rPr>
              <a:t>Click “EFMB Written Test 2022” link to access written test. Link will not be available until survey is complete.</a:t>
            </a:r>
          </a:p>
          <a:p>
            <a:pPr marL="342900" indent="-342900">
              <a:buAutoNum type="arabicParenR"/>
            </a:pP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533400" y="5029247"/>
            <a:ext cx="46990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52" y="2307606"/>
            <a:ext cx="8248663" cy="3851153"/>
          </a:xfrm>
          <a:prstGeom prst="rect">
            <a:avLst/>
          </a:prstGeom>
        </p:spPr>
      </p:pic>
      <p:sp>
        <p:nvSpPr>
          <p:cNvPr id="15" name="Right Arrow 14"/>
          <p:cNvSpPr/>
          <p:nvPr/>
        </p:nvSpPr>
        <p:spPr>
          <a:xfrm>
            <a:off x="1207411" y="5229302"/>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4" name="Rectangle 13"/>
          <p:cNvSpPr/>
          <p:nvPr/>
        </p:nvSpPr>
        <p:spPr>
          <a:xfrm>
            <a:off x="2339061" y="5476342"/>
            <a:ext cx="1280664" cy="284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45536" y="5429357"/>
            <a:ext cx="46990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b.</a:t>
            </a:r>
          </a:p>
        </p:txBody>
      </p:sp>
      <p:sp>
        <p:nvSpPr>
          <p:cNvPr id="11" name="Right Arrow 10"/>
          <p:cNvSpPr/>
          <p:nvPr/>
        </p:nvSpPr>
        <p:spPr>
          <a:xfrm rot="16200000">
            <a:off x="264561" y="4381183"/>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0" name="Rectangle 9"/>
          <p:cNvSpPr/>
          <p:nvPr/>
        </p:nvSpPr>
        <p:spPr>
          <a:xfrm>
            <a:off x="425450" y="4052578"/>
            <a:ext cx="577850" cy="2472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6229" y="4634500"/>
            <a:ext cx="46990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137590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Written Test</a:t>
            </a:r>
            <a:endParaRPr lang="en-US" sz="3600" kern="0" noProof="0" dirty="0">
              <a:solidFill>
                <a:prstClr val="black"/>
              </a:solidFill>
            </a:endParaRPr>
          </a:p>
        </p:txBody>
      </p:sp>
      <p:sp>
        <p:nvSpPr>
          <p:cNvPr id="9" name="Rectangle 8"/>
          <p:cNvSpPr/>
          <p:nvPr/>
        </p:nvSpPr>
        <p:spPr>
          <a:xfrm>
            <a:off x="977900" y="1276785"/>
            <a:ext cx="7321550"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3) Review instructions and click “Begin”. </a:t>
            </a:r>
            <a:r>
              <a:rPr lang="en-US" i="1" dirty="0">
                <a:latin typeface="Arial" panose="020B0604020202020204" pitchFamily="34" charset="0"/>
                <a:cs typeface="Arial" panose="020B0604020202020204" pitchFamily="34" charset="0"/>
              </a:rPr>
              <a:t>90 minutes begins as soon as candidate presses “Begin” button. Timer will continue running without interruption, even if candidate steps away from test or logs out of test for any reason (i.e. bathroom break).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26" y="2565730"/>
            <a:ext cx="8705737" cy="3008390"/>
          </a:xfrm>
          <a:prstGeom prst="rect">
            <a:avLst/>
          </a:prstGeom>
        </p:spPr>
      </p:pic>
      <p:sp>
        <p:nvSpPr>
          <p:cNvPr id="11" name="Right Arrow 10"/>
          <p:cNvSpPr/>
          <p:nvPr/>
        </p:nvSpPr>
        <p:spPr>
          <a:xfrm rot="1279375">
            <a:off x="7196853" y="4379201"/>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0" name="Rectangle 9"/>
          <p:cNvSpPr/>
          <p:nvPr/>
        </p:nvSpPr>
        <p:spPr>
          <a:xfrm>
            <a:off x="8216127" y="5123655"/>
            <a:ext cx="584200" cy="284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9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Written Test</a:t>
            </a:r>
            <a:endParaRPr lang="en-US" sz="3600" kern="0" noProof="0" dirty="0">
              <a:solidFill>
                <a:prstClr val="black"/>
              </a:solidFill>
            </a:endParaRPr>
          </a:p>
        </p:txBody>
      </p:sp>
      <p:sp>
        <p:nvSpPr>
          <p:cNvPr id="9" name="Rectangle 8"/>
          <p:cNvSpPr/>
          <p:nvPr/>
        </p:nvSpPr>
        <p:spPr>
          <a:xfrm>
            <a:off x="977900" y="997385"/>
            <a:ext cx="732155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4) </a:t>
            </a:r>
            <a:r>
              <a:rPr lang="en-US" u="sng" dirty="0">
                <a:latin typeface="Arial" panose="020B0604020202020204" pitchFamily="34" charset="0"/>
                <a:cs typeface="Arial" panose="020B0604020202020204" pitchFamily="34" charset="0"/>
              </a:rPr>
              <a:t>Proctor</a:t>
            </a:r>
            <a:r>
              <a:rPr lang="en-US" dirty="0">
                <a:latin typeface="Arial" panose="020B0604020202020204" pitchFamily="34" charset="0"/>
                <a:cs typeface="Arial" panose="020B0604020202020204" pitchFamily="34" charset="0"/>
              </a:rPr>
              <a:t> will enter written test password and click “Submit”. (</a:t>
            </a:r>
            <a:r>
              <a:rPr lang="en-US" i="1" dirty="0">
                <a:latin typeface="Arial" panose="020B0604020202020204" pitchFamily="34" charset="0"/>
                <a:cs typeface="Arial" panose="020B0604020202020204" pitchFamily="34" charset="0"/>
              </a:rPr>
              <a:t>Written test password is different from course access code.</a:t>
            </a:r>
            <a:r>
              <a:rPr lang="en-US" dirty="0">
                <a:latin typeface="Arial" panose="020B0604020202020204" pitchFamily="34" charset="0"/>
                <a:cs typeface="Arial" panose="020B0604020202020204" pitchFamily="34" charset="0"/>
              </a:rPr>
              <a:t>) </a:t>
            </a:r>
          </a:p>
        </p:txBody>
      </p:sp>
      <p:sp>
        <p:nvSpPr>
          <p:cNvPr id="14" name="Rectangle 13"/>
          <p:cNvSpPr/>
          <p:nvPr/>
        </p:nvSpPr>
        <p:spPr>
          <a:xfrm>
            <a:off x="1077913" y="4822584"/>
            <a:ext cx="712152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5) After answering all questions, click “Save and Submit” to complete written test. </a:t>
            </a:r>
          </a:p>
        </p:txBody>
      </p:sp>
      <p:pic>
        <p:nvPicPr>
          <p:cNvPr id="15" name="Picture 14"/>
          <p:cNvPicPr>
            <a:picLocks noChangeAspect="1"/>
          </p:cNvPicPr>
          <p:nvPr/>
        </p:nvPicPr>
        <p:blipFill>
          <a:blip r:embed="rId3"/>
          <a:stretch>
            <a:fillRect/>
          </a:stretch>
        </p:blipFill>
        <p:spPr>
          <a:xfrm>
            <a:off x="1346560" y="5494616"/>
            <a:ext cx="6354401" cy="862339"/>
          </a:xfrm>
          <a:prstGeom prst="rect">
            <a:avLst/>
          </a:prstGeom>
        </p:spPr>
      </p:pic>
      <p:sp>
        <p:nvSpPr>
          <p:cNvPr id="16" name="Rectangle 15"/>
          <p:cNvSpPr/>
          <p:nvPr/>
        </p:nvSpPr>
        <p:spPr>
          <a:xfrm>
            <a:off x="6153142" y="5974168"/>
            <a:ext cx="1327150" cy="284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9748345">
            <a:off x="7540623" y="5461757"/>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476" y="2019157"/>
            <a:ext cx="7488397" cy="2528116"/>
          </a:xfrm>
          <a:prstGeom prst="rect">
            <a:avLst/>
          </a:prstGeom>
        </p:spPr>
      </p:pic>
      <p:sp>
        <p:nvSpPr>
          <p:cNvPr id="12" name="Rectangle 11"/>
          <p:cNvSpPr/>
          <p:nvPr/>
        </p:nvSpPr>
        <p:spPr>
          <a:xfrm>
            <a:off x="7759580" y="4255373"/>
            <a:ext cx="657225" cy="284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7612736" y="3245969"/>
            <a:ext cx="950912"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 name="TextBox 18"/>
          <p:cNvSpPr txBox="1"/>
          <p:nvPr/>
        </p:nvSpPr>
        <p:spPr>
          <a:xfrm>
            <a:off x="7888464" y="3467949"/>
            <a:ext cx="46990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b.</a:t>
            </a:r>
          </a:p>
        </p:txBody>
      </p:sp>
      <p:sp>
        <p:nvSpPr>
          <p:cNvPr id="10" name="Rectangle 9"/>
          <p:cNvSpPr/>
          <p:nvPr/>
        </p:nvSpPr>
        <p:spPr>
          <a:xfrm>
            <a:off x="2289545" y="3356920"/>
            <a:ext cx="1146218" cy="245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3687762" y="3033967"/>
            <a:ext cx="950912"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8" name="TextBox 17"/>
          <p:cNvSpPr txBox="1"/>
          <p:nvPr/>
        </p:nvSpPr>
        <p:spPr>
          <a:xfrm>
            <a:off x="4029737" y="3246863"/>
            <a:ext cx="46990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52655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796363" y="4028727"/>
            <a:ext cx="3606209" cy="2315350"/>
          </a:xfrm>
          <a:prstGeom prst="rect">
            <a:avLst/>
          </a:prstGeom>
        </p:spPr>
      </p:pic>
      <p:pic>
        <p:nvPicPr>
          <p:cNvPr id="3" name="Picture 2"/>
          <p:cNvPicPr>
            <a:picLocks noChangeAspect="1"/>
          </p:cNvPicPr>
          <p:nvPr/>
        </p:nvPicPr>
        <p:blipFill>
          <a:blip r:embed="rId4"/>
          <a:stretch>
            <a:fillRect/>
          </a:stretch>
        </p:blipFill>
        <p:spPr>
          <a:xfrm>
            <a:off x="2359150" y="1347526"/>
            <a:ext cx="4293601" cy="2170549"/>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Written Test</a:t>
            </a:r>
            <a:endParaRPr lang="en-US" sz="3600" kern="0" noProof="0" dirty="0">
              <a:solidFill>
                <a:prstClr val="black"/>
              </a:solidFill>
            </a:endParaRPr>
          </a:p>
        </p:txBody>
      </p:sp>
      <p:sp>
        <p:nvSpPr>
          <p:cNvPr id="9" name="Rectangle 8"/>
          <p:cNvSpPr/>
          <p:nvPr/>
        </p:nvSpPr>
        <p:spPr>
          <a:xfrm>
            <a:off x="977900" y="997385"/>
            <a:ext cx="732155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6) Click “OK”.</a:t>
            </a:r>
          </a:p>
        </p:txBody>
      </p:sp>
      <p:sp>
        <p:nvSpPr>
          <p:cNvPr id="14" name="Rectangle 13"/>
          <p:cNvSpPr/>
          <p:nvPr/>
        </p:nvSpPr>
        <p:spPr>
          <a:xfrm>
            <a:off x="977900" y="3599647"/>
            <a:ext cx="732155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7) Review score and click “OK”.</a:t>
            </a:r>
          </a:p>
        </p:txBody>
      </p:sp>
      <p:sp>
        <p:nvSpPr>
          <p:cNvPr id="17" name="Right Arrow 16"/>
          <p:cNvSpPr/>
          <p:nvPr/>
        </p:nvSpPr>
        <p:spPr>
          <a:xfrm rot="9748345">
            <a:off x="6507640" y="5569079"/>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6681283" y="2901174"/>
            <a:ext cx="950912"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2" name="Rectangle 11"/>
          <p:cNvSpPr/>
          <p:nvPr/>
        </p:nvSpPr>
        <p:spPr>
          <a:xfrm>
            <a:off x="6108989" y="3220467"/>
            <a:ext cx="485775" cy="284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27738" y="6059740"/>
            <a:ext cx="471604" cy="284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21722" y="5442018"/>
            <a:ext cx="1214342" cy="182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796363" y="1977656"/>
            <a:ext cx="723014" cy="1169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13050" y="4729709"/>
            <a:ext cx="723014" cy="1169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01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gray">
          <a:xfrm>
            <a:off x="914402" y="300397"/>
            <a:ext cx="7334251" cy="430887"/>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lvl1pPr algn="ctr" rtl="0" eaLnBrk="0" fontAlgn="base" hangingPunct="0">
              <a:spcBef>
                <a:spcPct val="0"/>
              </a:spcBef>
              <a:spcAft>
                <a:spcPct val="0"/>
              </a:spcAft>
              <a:defRPr sz="3200" b="1">
                <a:solidFill>
                  <a:schemeClr val="tx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Content Placeholder 1"/>
          <p:cNvSpPr txBox="1">
            <a:spLocks/>
          </p:cNvSpPr>
          <p:nvPr/>
        </p:nvSpPr>
        <p:spPr>
          <a:xfrm>
            <a:off x="159391" y="1307746"/>
            <a:ext cx="8309045" cy="47694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2000" kern="0" dirty="0">
              <a:solidFill>
                <a:sysClr val="windowText" lastClr="000000"/>
              </a:solidFill>
            </a:endParaRPr>
          </a:p>
        </p:txBody>
      </p:sp>
      <p:sp>
        <p:nvSpPr>
          <p:cNvPr id="9" name="Title 1"/>
          <p:cNvSpPr txBox="1">
            <a:spLocks/>
          </p:cNvSpPr>
          <p:nvPr/>
        </p:nvSpPr>
        <p:spPr>
          <a:xfrm>
            <a:off x="457200" y="178496"/>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Agenda</a:t>
            </a:r>
            <a:endPar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6" name="TextBox 5"/>
          <p:cNvSpPr txBox="1"/>
          <p:nvPr/>
        </p:nvSpPr>
        <p:spPr>
          <a:xfrm>
            <a:off x="1111891" y="1023030"/>
            <a:ext cx="8914508" cy="6586418"/>
          </a:xfrm>
          <a:prstGeom prst="rect">
            <a:avLst/>
          </a:prstGeom>
          <a:noFill/>
        </p:spPr>
        <p:txBody>
          <a:bodyPr wrap="square" rtlCol="0">
            <a:spAutoFit/>
          </a:bodyPr>
          <a:lstStyle/>
          <a:p>
            <a:pPr marL="342900" indent="-342900">
              <a:buFontTx/>
              <a:buChar char="-"/>
            </a:pPr>
            <a:r>
              <a:rPr lang="en-US" dirty="0">
                <a:solidFill>
                  <a:prstClr val="black"/>
                </a:solidFill>
                <a:latin typeface="Arial" panose="020B0604020202020204"/>
              </a:rPr>
              <a:t>Host Unit Responsibilities</a:t>
            </a:r>
          </a:p>
          <a:p>
            <a:pPr marL="342900" indent="-342900">
              <a:buFontTx/>
              <a:buChar char="-"/>
            </a:pPr>
            <a:endParaRPr lang="en-US" dirty="0">
              <a:solidFill>
                <a:prstClr val="black"/>
              </a:solidFill>
              <a:latin typeface="Arial" panose="020B0604020202020204"/>
            </a:endParaRPr>
          </a:p>
          <a:p>
            <a:pPr marL="342900" indent="-342900">
              <a:buFontTx/>
              <a:buChar char="-"/>
            </a:pPr>
            <a:r>
              <a:rPr lang="en-US" dirty="0">
                <a:solidFill>
                  <a:prstClr val="black"/>
                </a:solidFill>
                <a:latin typeface="Arial" panose="020B0604020202020204"/>
              </a:rPr>
              <a:t>Proctor Requirements</a:t>
            </a:r>
          </a:p>
          <a:p>
            <a:pPr marL="342900" indent="-342900">
              <a:buFontTx/>
              <a:buChar char="-"/>
            </a:pPr>
            <a:endParaRPr lang="en-US" dirty="0">
              <a:solidFill>
                <a:prstClr val="black"/>
              </a:solidFill>
              <a:latin typeface="Arial" panose="020B0604020202020204"/>
            </a:endParaRPr>
          </a:p>
          <a:p>
            <a:pPr marL="342900" indent="-342900">
              <a:buFontTx/>
              <a:buChar char="-"/>
            </a:pPr>
            <a:r>
              <a:rPr lang="en-US" dirty="0">
                <a:solidFill>
                  <a:prstClr val="black"/>
                </a:solidFill>
                <a:latin typeface="Arial" panose="020B0604020202020204"/>
              </a:rPr>
              <a:t>Proctor Responsibilities</a:t>
            </a:r>
          </a:p>
          <a:p>
            <a:pPr marL="342900" indent="-342900">
              <a:buFontTx/>
              <a:buChar char="-"/>
            </a:pPr>
            <a:endParaRPr lang="en-US" dirty="0">
              <a:solidFill>
                <a:prstClr val="black"/>
              </a:solidFill>
              <a:latin typeface="Arial" panose="020B0604020202020204"/>
            </a:endParaRPr>
          </a:p>
          <a:p>
            <a:pPr marL="342900" indent="-342900">
              <a:buFontTx/>
              <a:buChar char="-"/>
            </a:pPr>
            <a:r>
              <a:rPr lang="en-US" dirty="0">
                <a:solidFill>
                  <a:prstClr val="black"/>
                </a:solidFill>
                <a:latin typeface="Arial" panose="020B0604020202020204"/>
              </a:rPr>
              <a:t>Candidate Enrollment</a:t>
            </a:r>
          </a:p>
          <a:p>
            <a:pPr marL="342900" indent="-342900">
              <a:buFontTx/>
              <a:buChar char="-"/>
            </a:pPr>
            <a:endParaRPr lang="en-US" dirty="0">
              <a:solidFill>
                <a:prstClr val="black"/>
              </a:solidFill>
              <a:latin typeface="Arial" panose="020B0604020202020204"/>
            </a:endParaRPr>
          </a:p>
          <a:p>
            <a:pPr marL="342900" indent="-342900">
              <a:buFontTx/>
              <a:buChar char="-"/>
            </a:pPr>
            <a:r>
              <a:rPr lang="en-US" dirty="0">
                <a:solidFill>
                  <a:prstClr val="black"/>
                </a:solidFill>
                <a:latin typeface="Arial" panose="020B0604020202020204"/>
              </a:rPr>
              <a:t>Welcome Page</a:t>
            </a:r>
          </a:p>
          <a:p>
            <a:pPr marL="342900" indent="-342900">
              <a:buFontTx/>
              <a:buChar char="-"/>
            </a:pPr>
            <a:endParaRPr lang="en-US" dirty="0">
              <a:solidFill>
                <a:prstClr val="black"/>
              </a:solidFill>
              <a:latin typeface="Arial" panose="020B0604020202020204"/>
            </a:endParaRPr>
          </a:p>
          <a:p>
            <a:pPr marL="342900" indent="-342900">
              <a:buFontTx/>
              <a:buChar char="-"/>
            </a:pPr>
            <a:r>
              <a:rPr lang="en-US" dirty="0">
                <a:solidFill>
                  <a:prstClr val="black"/>
                </a:solidFill>
                <a:latin typeface="Arial" panose="020B0604020202020204"/>
              </a:rPr>
              <a:t>References &amp; Resources</a:t>
            </a:r>
          </a:p>
          <a:p>
            <a:pPr marL="342900" indent="-342900">
              <a:buFontTx/>
              <a:buChar char="-"/>
            </a:pPr>
            <a:endParaRPr lang="en-US" dirty="0">
              <a:solidFill>
                <a:prstClr val="black"/>
              </a:solidFill>
              <a:latin typeface="Arial" panose="020B0604020202020204"/>
            </a:endParaRPr>
          </a:p>
          <a:p>
            <a:pPr marL="342900" indent="-342900">
              <a:buFontTx/>
              <a:buChar char="-"/>
            </a:pPr>
            <a:r>
              <a:rPr lang="en-US" dirty="0">
                <a:solidFill>
                  <a:prstClr val="black"/>
                </a:solidFill>
                <a:latin typeface="Arial" panose="020B0604020202020204"/>
              </a:rPr>
              <a:t>Survey</a:t>
            </a:r>
          </a:p>
          <a:p>
            <a:pPr marL="342900" indent="-342900">
              <a:buFontTx/>
              <a:buChar char="-"/>
            </a:pPr>
            <a:endParaRPr lang="en-US" dirty="0">
              <a:solidFill>
                <a:prstClr val="black"/>
              </a:solidFill>
              <a:latin typeface="Arial" panose="020B0604020202020204"/>
            </a:endParaRPr>
          </a:p>
          <a:p>
            <a:pPr marL="342900" indent="-342900">
              <a:buFontTx/>
              <a:buChar char="-"/>
            </a:pPr>
            <a:r>
              <a:rPr lang="en-US" dirty="0">
                <a:solidFill>
                  <a:prstClr val="black"/>
                </a:solidFill>
                <a:latin typeface="Arial" panose="020B0604020202020204"/>
              </a:rPr>
              <a:t>Written Test </a:t>
            </a:r>
          </a:p>
          <a:p>
            <a:pPr marL="342900" indent="-342900">
              <a:buFontTx/>
              <a:buChar char="-"/>
            </a:pPr>
            <a:endParaRPr lang="en-US" dirty="0">
              <a:solidFill>
                <a:prstClr val="black"/>
              </a:solidFill>
              <a:latin typeface="Arial" panose="020B0604020202020204"/>
            </a:endParaRPr>
          </a:p>
          <a:p>
            <a:pPr marL="342900" indent="-342900">
              <a:buFontTx/>
              <a:buChar char="-"/>
            </a:pPr>
            <a:r>
              <a:rPr lang="en-US" dirty="0">
                <a:solidFill>
                  <a:prstClr val="black"/>
                </a:solidFill>
                <a:latin typeface="Arial" panose="020B0604020202020204"/>
              </a:rPr>
              <a:t>Written Retest</a:t>
            </a:r>
          </a:p>
          <a:p>
            <a:pPr marL="342900" indent="-342900">
              <a:buFontTx/>
              <a:buChar char="-"/>
            </a:pPr>
            <a:endParaRPr lang="en-US" dirty="0">
              <a:solidFill>
                <a:prstClr val="black"/>
              </a:solidFill>
              <a:latin typeface="Arial" panose="020B0604020202020204"/>
            </a:endParaRPr>
          </a:p>
          <a:p>
            <a:pPr marL="342900" indent="-342900">
              <a:buFontTx/>
              <a:buChar char="-"/>
            </a:pPr>
            <a:r>
              <a:rPr lang="en-US" dirty="0">
                <a:solidFill>
                  <a:prstClr val="black"/>
                </a:solidFill>
                <a:latin typeface="Arial" panose="020B0604020202020204"/>
              </a:rPr>
              <a:t>Grades</a:t>
            </a:r>
          </a:p>
          <a:p>
            <a:pPr marL="342900" indent="-342900">
              <a:buFontTx/>
              <a:buChar char="-"/>
            </a:pPr>
            <a:endParaRPr lang="en-US" sz="2000" dirty="0">
              <a:solidFill>
                <a:prstClr val="black"/>
              </a:solidFill>
              <a:latin typeface="Arial" panose="020B0604020202020204"/>
            </a:endParaRPr>
          </a:p>
          <a:p>
            <a:pPr marL="342900" indent="-342900">
              <a:buFontTx/>
              <a:buChar char="-"/>
            </a:pPr>
            <a:endParaRPr lang="en-US" sz="2000" dirty="0">
              <a:solidFill>
                <a:prstClr val="black"/>
              </a:solidFill>
              <a:latin typeface="Arial" panose="020B0604020202020204"/>
            </a:endParaRPr>
          </a:p>
          <a:p>
            <a:pPr marL="285750" indent="-285750">
              <a:buFontTx/>
              <a:buChar char="-"/>
            </a:pPr>
            <a:endParaRPr lang="en-US" sz="2000" dirty="0">
              <a:solidFill>
                <a:prstClr val="black"/>
              </a:solidFill>
              <a:latin typeface="Arial" panose="020B0604020202020204"/>
            </a:endParaRPr>
          </a:p>
          <a:p>
            <a:pPr marL="285750" indent="-285750">
              <a:buFontTx/>
              <a:buChar char="-"/>
            </a:pPr>
            <a:endParaRPr lang="en-US" sz="2000" dirty="0">
              <a:solidFill>
                <a:prstClr val="black"/>
              </a:solidFill>
              <a:latin typeface="Arial" panose="020B0604020202020204"/>
            </a:endParaRPr>
          </a:p>
        </p:txBody>
      </p:sp>
    </p:spTree>
    <p:extLst>
      <p:ext uri="{BB962C8B-B14F-4D97-AF65-F5344CB8AC3E}">
        <p14:creationId xmlns:p14="http://schemas.microsoft.com/office/powerpoint/2010/main" val="911750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Written Test</a:t>
            </a:r>
            <a:endParaRPr lang="en-US" sz="3600" kern="0" noProof="0" dirty="0">
              <a:solidFill>
                <a:prstClr val="black"/>
              </a:solidFill>
            </a:endParaRPr>
          </a:p>
        </p:txBody>
      </p:sp>
      <p:sp>
        <p:nvSpPr>
          <p:cNvPr id="9" name="Rectangle 8"/>
          <p:cNvSpPr/>
          <p:nvPr/>
        </p:nvSpPr>
        <p:spPr>
          <a:xfrm>
            <a:off x="916020" y="2102285"/>
            <a:ext cx="7321550" cy="2862322"/>
          </a:xfrm>
          <a:prstGeom prst="rect">
            <a:avLst/>
          </a:prstGeom>
        </p:spPr>
        <p:txBody>
          <a:bodyPr wrap="square">
            <a:spAutoFit/>
          </a:bodyPr>
          <a:lstStyle/>
          <a:p>
            <a:r>
              <a:rPr lang="en-US" dirty="0">
                <a:latin typeface="Arial" panose="020B0604020202020204" pitchFamily="34" charset="0"/>
                <a:cs typeface="Arial" panose="020B0604020202020204" pitchFamily="34" charset="0"/>
              </a:rPr>
              <a:t>8) Post Test:</a:t>
            </a:r>
          </a:p>
          <a:p>
            <a:endParaRPr lang="en-US" dirty="0">
              <a:latin typeface="Arial" panose="020B0604020202020204" pitchFamily="34" charset="0"/>
              <a:cs typeface="Arial" panose="020B0604020202020204" pitchFamily="34" charset="0"/>
            </a:endParaRPr>
          </a:p>
          <a:p>
            <a:pPr marL="285750" indent="-285750">
              <a:buFontTx/>
              <a:buChar char="-"/>
            </a:pPr>
            <a:r>
              <a:rPr lang="en-US" dirty="0">
                <a:latin typeface="Arial" panose="020B0604020202020204" pitchFamily="34" charset="0"/>
                <a:cs typeface="Arial" panose="020B0604020202020204" pitchFamily="34" charset="0"/>
              </a:rPr>
              <a:t>If candidate received a passing score (</a:t>
            </a:r>
            <a:r>
              <a:rPr lang="en-US" i="1" dirty="0">
                <a:latin typeface="Arial" panose="020B0604020202020204" pitchFamily="34" charset="0"/>
                <a:cs typeface="Arial" panose="020B0604020202020204" pitchFamily="34" charset="0"/>
              </a:rPr>
              <a:t>at least 45/60 or 75%</a:t>
            </a:r>
            <a:r>
              <a:rPr lang="en-US" dirty="0">
                <a:latin typeface="Arial" panose="020B0604020202020204" pitchFamily="34" charset="0"/>
                <a:cs typeface="Arial" panose="020B0604020202020204" pitchFamily="34" charset="0"/>
              </a:rPr>
              <a:t>), Blackboard will e-mail a certificate to the e-mail associated with the Blackboard account. Candidate will include the certificate in candidate packet. </a:t>
            </a:r>
          </a:p>
          <a:p>
            <a:pPr marL="285750" indent="-285750">
              <a:buFontTx/>
              <a:buChar char="-"/>
            </a:pPr>
            <a:endParaRPr lang="en-US" dirty="0">
              <a:latin typeface="Arial" panose="020B0604020202020204" pitchFamily="34" charset="0"/>
              <a:cs typeface="Arial" panose="020B0604020202020204" pitchFamily="34" charset="0"/>
            </a:endParaRPr>
          </a:p>
          <a:p>
            <a:pPr marL="285750" indent="-285750">
              <a:buFontTx/>
              <a:buChar char="-"/>
            </a:pPr>
            <a:r>
              <a:rPr lang="en-US" dirty="0">
                <a:latin typeface="Arial" panose="020B0604020202020204" pitchFamily="34" charset="0"/>
                <a:cs typeface="Arial" panose="020B0604020202020204" pitchFamily="34" charset="0"/>
              </a:rPr>
              <a:t>If candidate did not receive a passing score, then he/she should take at least a week for additional studying, and then proceed to the Written Retest. </a:t>
            </a:r>
          </a:p>
        </p:txBody>
      </p:sp>
    </p:spTree>
    <p:extLst>
      <p:ext uri="{BB962C8B-B14F-4D97-AF65-F5344CB8AC3E}">
        <p14:creationId xmlns:p14="http://schemas.microsoft.com/office/powerpoint/2010/main" val="99470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Written Re-test</a:t>
            </a:r>
            <a:endParaRPr lang="en-US" sz="3600" kern="0" noProof="0" dirty="0">
              <a:solidFill>
                <a:prstClr val="black"/>
              </a:solidFill>
            </a:endParaRPr>
          </a:p>
        </p:txBody>
      </p:sp>
      <p:sp>
        <p:nvSpPr>
          <p:cNvPr id="9" name="Rectangle 8"/>
          <p:cNvSpPr/>
          <p:nvPr/>
        </p:nvSpPr>
        <p:spPr>
          <a:xfrm>
            <a:off x="977900" y="997385"/>
            <a:ext cx="732155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1) Click “EFMB Written Re-Test 2022”. (</a:t>
            </a:r>
            <a:r>
              <a:rPr lang="en-US" i="1" dirty="0">
                <a:latin typeface="Arial" panose="020B0604020202020204" pitchFamily="34" charset="0"/>
                <a:cs typeface="Arial" panose="020B0604020202020204" pitchFamily="34" charset="0"/>
              </a:rPr>
              <a:t>Link will only become available after receiving a score of 44 or lower on the first written test.)</a:t>
            </a:r>
          </a:p>
        </p:txBody>
      </p:sp>
      <p:sp>
        <p:nvSpPr>
          <p:cNvPr id="4" name="Rectangle 3"/>
          <p:cNvSpPr/>
          <p:nvPr/>
        </p:nvSpPr>
        <p:spPr>
          <a:xfrm>
            <a:off x="935325" y="2977757"/>
            <a:ext cx="7150100" cy="3508653"/>
          </a:xfrm>
          <a:prstGeom prst="rect">
            <a:avLst/>
          </a:prstGeom>
        </p:spPr>
        <p:txBody>
          <a:bodyPr wrap="square">
            <a:spAutoFit/>
          </a:bodyPr>
          <a:lstStyle/>
          <a:p>
            <a:r>
              <a:rPr lang="en-US" dirty="0">
                <a:latin typeface="Arial" panose="020B0604020202020204" pitchFamily="34" charset="0"/>
                <a:cs typeface="Arial" panose="020B0604020202020204" pitchFamily="34" charset="0"/>
              </a:rPr>
              <a:t>2) Review instructions and click “Begin”.</a:t>
            </a: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a:t>
            </a:r>
            <a:r>
              <a:rPr lang="en-US" u="sng" dirty="0">
                <a:latin typeface="Arial" panose="020B0604020202020204" pitchFamily="34" charset="0"/>
                <a:cs typeface="Arial" panose="020B0604020202020204" pitchFamily="34" charset="0"/>
              </a:rPr>
              <a:t>Proctor</a:t>
            </a:r>
            <a:r>
              <a:rPr lang="en-US" dirty="0">
                <a:latin typeface="Arial" panose="020B0604020202020204" pitchFamily="34" charset="0"/>
                <a:cs typeface="Arial" panose="020B0604020202020204" pitchFamily="34" charset="0"/>
              </a:rPr>
              <a:t> will enter written retest password and click “Submit”. </a:t>
            </a:r>
          </a:p>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Written retest password is different from course access code and written test password.) </a:t>
            </a: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After answering all questions, click “Save and Submit” to complete survey. </a:t>
            </a: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 Click “OK”.</a:t>
            </a: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6) Review score and click “OK”.</a:t>
            </a:r>
          </a:p>
          <a:p>
            <a:endParaRPr lang="en-US" sz="1200"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Reference slides 16-18 for images.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615" y="1643716"/>
            <a:ext cx="5055292" cy="1389112"/>
          </a:xfrm>
          <a:prstGeom prst="rect">
            <a:avLst/>
          </a:prstGeom>
        </p:spPr>
      </p:pic>
      <p:sp>
        <p:nvSpPr>
          <p:cNvPr id="16" name="Rectangle 15"/>
          <p:cNvSpPr/>
          <p:nvPr/>
        </p:nvSpPr>
        <p:spPr>
          <a:xfrm>
            <a:off x="1762233" y="2489659"/>
            <a:ext cx="1143283" cy="284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3068145" y="2224109"/>
            <a:ext cx="950912"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40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Written Re-test</a:t>
            </a:r>
            <a:endParaRPr lang="en-US" sz="3600" kern="0" noProof="0" dirty="0">
              <a:solidFill>
                <a:prstClr val="black"/>
              </a:solidFill>
            </a:endParaRPr>
          </a:p>
        </p:txBody>
      </p:sp>
      <p:sp>
        <p:nvSpPr>
          <p:cNvPr id="9" name="Rectangle 8"/>
          <p:cNvSpPr/>
          <p:nvPr/>
        </p:nvSpPr>
        <p:spPr>
          <a:xfrm>
            <a:off x="916020" y="2102285"/>
            <a:ext cx="7321550" cy="3139321"/>
          </a:xfrm>
          <a:prstGeom prst="rect">
            <a:avLst/>
          </a:prstGeom>
        </p:spPr>
        <p:txBody>
          <a:bodyPr wrap="square">
            <a:spAutoFit/>
          </a:bodyPr>
          <a:lstStyle/>
          <a:p>
            <a:r>
              <a:rPr lang="en-US" dirty="0">
                <a:latin typeface="Arial" panose="020B0604020202020204" pitchFamily="34" charset="0"/>
                <a:cs typeface="Arial" panose="020B0604020202020204" pitchFamily="34" charset="0"/>
              </a:rPr>
              <a:t>7) Post Test:</a:t>
            </a:r>
          </a:p>
          <a:p>
            <a:endParaRPr lang="en-US" dirty="0">
              <a:latin typeface="Arial" panose="020B0604020202020204" pitchFamily="34" charset="0"/>
              <a:cs typeface="Arial" panose="020B0604020202020204" pitchFamily="34" charset="0"/>
            </a:endParaRPr>
          </a:p>
          <a:p>
            <a:pPr marL="285750" indent="-285750">
              <a:buFontTx/>
              <a:buChar char="-"/>
            </a:pPr>
            <a:r>
              <a:rPr lang="en-US" dirty="0">
                <a:latin typeface="Arial" panose="020B0604020202020204" pitchFamily="34" charset="0"/>
                <a:cs typeface="Arial" panose="020B0604020202020204" pitchFamily="34" charset="0"/>
              </a:rPr>
              <a:t>If candidate received a passing score (</a:t>
            </a:r>
            <a:r>
              <a:rPr lang="en-US" i="1" dirty="0">
                <a:latin typeface="Arial" panose="020B0604020202020204" pitchFamily="34" charset="0"/>
                <a:cs typeface="Arial" panose="020B0604020202020204" pitchFamily="34" charset="0"/>
              </a:rPr>
              <a:t>at least 45/60 or 75%</a:t>
            </a:r>
            <a:r>
              <a:rPr lang="en-US" dirty="0">
                <a:latin typeface="Arial" panose="020B0604020202020204" pitchFamily="34" charset="0"/>
                <a:cs typeface="Arial" panose="020B0604020202020204" pitchFamily="34" charset="0"/>
              </a:rPr>
              <a:t>), Blackboard will e-mail a certificate to the e-mail associated with the Blackboard account. Candidate will include the certificate in candidate packet. </a:t>
            </a:r>
          </a:p>
          <a:p>
            <a:pPr marL="285750" indent="-285750">
              <a:buFontTx/>
              <a:buChar char="-"/>
            </a:pPr>
            <a:endParaRPr lang="en-US" dirty="0">
              <a:latin typeface="Arial" panose="020B0604020202020204" pitchFamily="34" charset="0"/>
              <a:cs typeface="Arial" panose="020B0604020202020204" pitchFamily="34" charset="0"/>
            </a:endParaRPr>
          </a:p>
          <a:p>
            <a:pPr marL="285750" indent="-285750">
              <a:buFontTx/>
              <a:buChar char="-"/>
            </a:pPr>
            <a:r>
              <a:rPr lang="en-US" dirty="0">
                <a:latin typeface="Arial" panose="020B0604020202020204" pitchFamily="34" charset="0"/>
                <a:cs typeface="Arial" panose="020B0604020202020204" pitchFamily="34" charset="0"/>
              </a:rPr>
              <a:t>If candidate did not receive a passing score, then he/she is ineligible to in-process the EFMB site associated with that Blackboard site. The candidate can attempt to participate in another site’s EFMB event.</a:t>
            </a:r>
          </a:p>
        </p:txBody>
      </p:sp>
    </p:spTree>
    <p:extLst>
      <p:ext uri="{BB962C8B-B14F-4D97-AF65-F5344CB8AC3E}">
        <p14:creationId xmlns:p14="http://schemas.microsoft.com/office/powerpoint/2010/main" val="4142488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noProof="0" dirty="0">
                <a:solidFill>
                  <a:prstClr val="black"/>
                </a:solidFill>
              </a:rPr>
              <a:t>Grades</a:t>
            </a:r>
          </a:p>
        </p:txBody>
      </p:sp>
      <p:sp>
        <p:nvSpPr>
          <p:cNvPr id="9" name="Rectangle 8"/>
          <p:cNvSpPr/>
          <p:nvPr/>
        </p:nvSpPr>
        <p:spPr>
          <a:xfrm>
            <a:off x="916020" y="1153644"/>
            <a:ext cx="732155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Candidates can access grades by clicking the “My Grades” link on the Course Menu. </a:t>
            </a:r>
          </a:p>
        </p:txBody>
      </p:sp>
      <p:sp>
        <p:nvSpPr>
          <p:cNvPr id="10" name="Rectangle 9"/>
          <p:cNvSpPr/>
          <p:nvPr/>
        </p:nvSpPr>
        <p:spPr>
          <a:xfrm>
            <a:off x="1343314" y="5617880"/>
            <a:ext cx="6454486" cy="646331"/>
          </a:xfrm>
          <a:prstGeom prst="rect">
            <a:avLst/>
          </a:prstGeom>
        </p:spPr>
        <p:txBody>
          <a:bodyPr wrap="square">
            <a:spAutoFit/>
          </a:bodyPr>
          <a:lstStyle/>
          <a:p>
            <a:r>
              <a:rPr lang="en-US" i="1" dirty="0">
                <a:latin typeface="Arial" panose="020B0604020202020204" pitchFamily="34" charset="0"/>
                <a:cs typeface="Arial" panose="020B0604020202020204" pitchFamily="34" charset="0"/>
              </a:rPr>
              <a:t>A passing score is 45/60 correctly answered questions or a grade of 75% or greater.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52" y="2381411"/>
            <a:ext cx="8408151" cy="2442389"/>
          </a:xfrm>
          <a:prstGeom prst="rect">
            <a:avLst/>
          </a:prstGeom>
        </p:spPr>
      </p:pic>
      <p:sp>
        <p:nvSpPr>
          <p:cNvPr id="6" name="Rectangle 5"/>
          <p:cNvSpPr/>
          <p:nvPr/>
        </p:nvSpPr>
        <p:spPr>
          <a:xfrm>
            <a:off x="500241" y="4288388"/>
            <a:ext cx="770847" cy="284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1451525" y="4045526"/>
            <a:ext cx="950912"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19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9" name="Title 1"/>
          <p:cNvSpPr txBox="1">
            <a:spLocks/>
          </p:cNvSpPr>
          <p:nvPr/>
        </p:nvSpPr>
        <p:spPr>
          <a:xfrm>
            <a:off x="570091" y="16623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noProof="0" dirty="0">
                <a:solidFill>
                  <a:prstClr val="black"/>
                </a:solidFill>
              </a:rPr>
              <a:t>Host Unit Responsibilities</a:t>
            </a:r>
          </a:p>
        </p:txBody>
      </p:sp>
      <p:sp>
        <p:nvSpPr>
          <p:cNvPr id="6" name="TextBox 5"/>
          <p:cNvSpPr txBox="1"/>
          <p:nvPr/>
        </p:nvSpPr>
        <p:spPr>
          <a:xfrm>
            <a:off x="153292" y="1046617"/>
            <a:ext cx="8914508" cy="5355312"/>
          </a:xfrm>
          <a:prstGeom prst="rect">
            <a:avLst/>
          </a:prstGeom>
          <a:noFill/>
        </p:spPr>
        <p:txBody>
          <a:bodyPr wrap="square" rtlCol="0">
            <a:spAutoFit/>
          </a:bodyPr>
          <a:lstStyle/>
          <a:p>
            <a:pPr marL="285750" indent="-285750">
              <a:buFontTx/>
              <a:buChar char="-"/>
            </a:pPr>
            <a:r>
              <a:rPr lang="en-US" sz="1900" dirty="0">
                <a:solidFill>
                  <a:prstClr val="black"/>
                </a:solidFill>
                <a:latin typeface=" Arial"/>
              </a:rPr>
              <a:t>Notify TCO desired test availability timeframe</a:t>
            </a:r>
          </a:p>
          <a:p>
            <a:pPr marL="285750" indent="-285750">
              <a:buFontTx/>
              <a:buChar char="-"/>
            </a:pPr>
            <a:endParaRPr lang="en-US" sz="1900" dirty="0">
              <a:solidFill>
                <a:prstClr val="black"/>
              </a:solidFill>
              <a:latin typeface=" Arial"/>
            </a:endParaRPr>
          </a:p>
          <a:p>
            <a:pPr marL="285750" indent="-285750">
              <a:buFontTx/>
              <a:buChar char="-"/>
            </a:pPr>
            <a:r>
              <a:rPr lang="en-US" sz="1900" dirty="0">
                <a:solidFill>
                  <a:prstClr val="black"/>
                </a:solidFill>
                <a:latin typeface=" Arial"/>
              </a:rPr>
              <a:t>Submit all test board members EFMB orders to TCO </a:t>
            </a:r>
          </a:p>
          <a:p>
            <a:pPr marL="285750" indent="-285750">
              <a:buFontTx/>
              <a:buChar char="-"/>
            </a:pPr>
            <a:endParaRPr lang="en-US" sz="1900" dirty="0">
              <a:solidFill>
                <a:prstClr val="black"/>
              </a:solidFill>
              <a:latin typeface=" Arial"/>
            </a:endParaRPr>
          </a:p>
          <a:p>
            <a:pPr marL="285750" indent="-285750">
              <a:buFontTx/>
              <a:buChar char="-"/>
            </a:pPr>
            <a:r>
              <a:rPr lang="en-US" sz="1900" dirty="0">
                <a:latin typeface=" Arial"/>
              </a:rPr>
              <a:t>Receive, process, secure, and safeguard EFMB digital written test site, along with written test and retest passwords</a:t>
            </a:r>
          </a:p>
          <a:p>
            <a:pPr marL="285750" indent="-285750">
              <a:buFontTx/>
              <a:buChar char="-"/>
            </a:pPr>
            <a:endParaRPr lang="en-US" sz="1900" dirty="0">
              <a:solidFill>
                <a:prstClr val="black"/>
              </a:solidFill>
              <a:latin typeface=" Arial"/>
            </a:endParaRPr>
          </a:p>
          <a:p>
            <a:pPr marL="285750" indent="-285750">
              <a:buFontTx/>
              <a:buChar char="-"/>
            </a:pPr>
            <a:r>
              <a:rPr lang="en-US" sz="1900" dirty="0">
                <a:solidFill>
                  <a:prstClr val="black"/>
                </a:solidFill>
                <a:latin typeface=" Arial"/>
              </a:rPr>
              <a:t>Distribute “EFMB Student Self-Enrollment Procedures” and “EFMB Blackboard Guide” to all prospective candidates and/or their leadership</a:t>
            </a:r>
          </a:p>
          <a:p>
            <a:pPr marL="285750" indent="-285750">
              <a:buFontTx/>
              <a:buChar char="-"/>
            </a:pPr>
            <a:endParaRPr lang="en-US" sz="1900" dirty="0">
              <a:solidFill>
                <a:prstClr val="black"/>
              </a:solidFill>
              <a:latin typeface=" Arial"/>
            </a:endParaRPr>
          </a:p>
          <a:p>
            <a:pPr marL="285750" indent="-285750">
              <a:buFontTx/>
              <a:buChar char="-"/>
            </a:pPr>
            <a:r>
              <a:rPr lang="en-US" sz="1900" dirty="0">
                <a:solidFill>
                  <a:prstClr val="black"/>
                </a:solidFill>
                <a:latin typeface=" Arial"/>
              </a:rPr>
              <a:t>Receive written test and re-test passwords from EFMB TCO</a:t>
            </a:r>
          </a:p>
          <a:p>
            <a:pPr marL="285750" indent="-285750">
              <a:buFontTx/>
              <a:buChar char="-"/>
            </a:pPr>
            <a:endParaRPr lang="en-US" sz="1900" dirty="0">
              <a:solidFill>
                <a:prstClr val="black"/>
              </a:solidFill>
              <a:latin typeface=" Arial"/>
            </a:endParaRPr>
          </a:p>
          <a:p>
            <a:pPr marL="285750" indent="-285750">
              <a:buFontTx/>
              <a:buChar char="-"/>
            </a:pPr>
            <a:r>
              <a:rPr lang="en-US" sz="1900" dirty="0">
                <a:latin typeface=" Arial"/>
              </a:rPr>
              <a:t>Ensure all assigned proctors are EFMB awardees in the rank of E-5 or above</a:t>
            </a:r>
          </a:p>
          <a:p>
            <a:pPr marL="285750" indent="-285750">
              <a:buFontTx/>
              <a:buChar char="-"/>
            </a:pPr>
            <a:endParaRPr lang="en-US" sz="1900" dirty="0">
              <a:latin typeface=" Arial"/>
            </a:endParaRPr>
          </a:p>
          <a:p>
            <a:pPr marL="285750" indent="-285750">
              <a:buFontTx/>
              <a:buChar char="-"/>
            </a:pPr>
            <a:r>
              <a:rPr lang="en-US" sz="1900" dirty="0">
                <a:latin typeface=" Arial"/>
              </a:rPr>
              <a:t>Brief proctors on their responsibilities and provide “EFMB Blackboard Guide”</a:t>
            </a:r>
          </a:p>
          <a:p>
            <a:pPr marL="285750" indent="-285750">
              <a:buFontTx/>
              <a:buChar char="-"/>
            </a:pPr>
            <a:endParaRPr lang="en-US" sz="1900" dirty="0">
              <a:latin typeface=" Arial"/>
            </a:endParaRPr>
          </a:p>
          <a:p>
            <a:pPr marL="285750" indent="-285750">
              <a:buFontTx/>
              <a:buChar char="-"/>
            </a:pPr>
            <a:r>
              <a:rPr lang="en-US" sz="1900" dirty="0">
                <a:solidFill>
                  <a:prstClr val="black"/>
                </a:solidFill>
                <a:latin typeface=" Arial"/>
              </a:rPr>
              <a:t>Provide written test and re-test passwords to proctors or their unit Commanders</a:t>
            </a:r>
            <a:endParaRPr lang="en-US" sz="1900" dirty="0">
              <a:solidFill>
                <a:prstClr val="black"/>
              </a:solidFill>
              <a:latin typeface="Arial" panose="020B0604020202020204"/>
            </a:endParaRPr>
          </a:p>
        </p:txBody>
      </p:sp>
    </p:spTree>
    <p:extLst>
      <p:ext uri="{BB962C8B-B14F-4D97-AF65-F5344CB8AC3E}">
        <p14:creationId xmlns:p14="http://schemas.microsoft.com/office/powerpoint/2010/main" val="405029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9" name="Title 1"/>
          <p:cNvSpPr txBox="1">
            <a:spLocks/>
          </p:cNvSpPr>
          <p:nvPr/>
        </p:nvSpPr>
        <p:spPr>
          <a:xfrm>
            <a:off x="570091" y="16623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noProof="0" dirty="0">
                <a:solidFill>
                  <a:prstClr val="black"/>
                </a:solidFill>
              </a:rPr>
              <a:t>Proctor Requirements</a:t>
            </a:r>
          </a:p>
        </p:txBody>
      </p:sp>
      <p:sp>
        <p:nvSpPr>
          <p:cNvPr id="6" name="TextBox 5"/>
          <p:cNvSpPr txBox="1"/>
          <p:nvPr/>
        </p:nvSpPr>
        <p:spPr>
          <a:xfrm>
            <a:off x="1067692" y="1886589"/>
            <a:ext cx="8914508" cy="4708981"/>
          </a:xfrm>
          <a:prstGeom prst="rect">
            <a:avLst/>
          </a:prstGeom>
          <a:noFill/>
        </p:spPr>
        <p:txBody>
          <a:bodyPr wrap="square" rtlCol="0">
            <a:spAutoFit/>
          </a:bodyPr>
          <a:lstStyle/>
          <a:p>
            <a:pPr marL="285750" indent="-285750">
              <a:buFontTx/>
              <a:buChar char="-"/>
            </a:pPr>
            <a:r>
              <a:rPr lang="en-US" sz="2000" dirty="0">
                <a:solidFill>
                  <a:prstClr val="black"/>
                </a:solidFill>
                <a:latin typeface="Arial" panose="020B0604020202020204"/>
              </a:rPr>
              <a:t>EFMB Awardee</a:t>
            </a:r>
          </a:p>
          <a:p>
            <a:pPr marL="285750" indent="-285750">
              <a:buFontTx/>
              <a:buChar char="-"/>
            </a:pPr>
            <a:endParaRPr lang="en-US" sz="2000" dirty="0">
              <a:solidFill>
                <a:prstClr val="black"/>
              </a:solidFill>
              <a:latin typeface="Arial" panose="020B0604020202020204"/>
            </a:endParaRPr>
          </a:p>
          <a:p>
            <a:pPr marL="285750" indent="-285750">
              <a:buFontTx/>
              <a:buChar char="-"/>
            </a:pPr>
            <a:endParaRPr lang="en-US" sz="2000" dirty="0">
              <a:solidFill>
                <a:prstClr val="black"/>
              </a:solidFill>
              <a:latin typeface="Arial" panose="020B0604020202020204"/>
            </a:endParaRPr>
          </a:p>
          <a:p>
            <a:pPr marL="285750" indent="-285750">
              <a:buFontTx/>
              <a:buChar char="-"/>
            </a:pPr>
            <a:endParaRPr lang="en-US" sz="2000" dirty="0">
              <a:solidFill>
                <a:prstClr val="black"/>
              </a:solidFill>
              <a:latin typeface="Arial" panose="020B0604020202020204"/>
            </a:endParaRPr>
          </a:p>
          <a:p>
            <a:pPr marL="285750" indent="-285750">
              <a:buFontTx/>
              <a:buChar char="-"/>
            </a:pPr>
            <a:r>
              <a:rPr lang="en-US" sz="2000" dirty="0">
                <a:solidFill>
                  <a:prstClr val="black"/>
                </a:solidFill>
                <a:latin typeface="Arial" panose="020B0604020202020204"/>
              </a:rPr>
              <a:t>E-5 or above</a:t>
            </a:r>
          </a:p>
          <a:p>
            <a:pPr marL="285750" indent="-285750">
              <a:buFontTx/>
              <a:buChar char="-"/>
            </a:pPr>
            <a:endParaRPr lang="en-US" sz="2000" dirty="0">
              <a:solidFill>
                <a:prstClr val="black"/>
              </a:solidFill>
              <a:latin typeface="Arial" panose="020B0604020202020204"/>
            </a:endParaRPr>
          </a:p>
          <a:p>
            <a:pPr marL="285750" indent="-285750">
              <a:buFontTx/>
              <a:buChar char="-"/>
            </a:pPr>
            <a:endParaRPr lang="en-US" sz="2000" dirty="0">
              <a:solidFill>
                <a:prstClr val="black"/>
              </a:solidFill>
              <a:latin typeface="Arial" panose="020B0604020202020204"/>
            </a:endParaRPr>
          </a:p>
          <a:p>
            <a:endParaRPr lang="en-US" sz="2000" dirty="0">
              <a:solidFill>
                <a:prstClr val="black"/>
              </a:solidFill>
              <a:latin typeface="Arial" panose="020B0604020202020204"/>
            </a:endParaRPr>
          </a:p>
          <a:p>
            <a:pPr marL="285750" indent="-285750">
              <a:buFontTx/>
              <a:buChar char="-"/>
            </a:pPr>
            <a:r>
              <a:rPr lang="en-US" sz="2000" dirty="0">
                <a:solidFill>
                  <a:prstClr val="black"/>
                </a:solidFill>
                <a:latin typeface="Arial" panose="020B0604020202020204"/>
              </a:rPr>
              <a:t>Assigned by Unit Commander</a:t>
            </a:r>
          </a:p>
          <a:p>
            <a:pPr marL="285750" indent="-285750">
              <a:buFontTx/>
              <a:buChar char="-"/>
            </a:pPr>
            <a:endParaRPr lang="en-US" sz="2000" dirty="0">
              <a:solidFill>
                <a:prstClr val="black"/>
              </a:solidFill>
              <a:latin typeface="Arial" panose="020B0604020202020204"/>
            </a:endParaRPr>
          </a:p>
          <a:p>
            <a:pPr marL="285750" indent="-285750">
              <a:buFontTx/>
              <a:buChar char="-"/>
            </a:pPr>
            <a:endParaRPr lang="en-US" sz="2000" dirty="0">
              <a:solidFill>
                <a:prstClr val="black"/>
              </a:solidFill>
              <a:latin typeface="Arial" panose="020B0604020202020204"/>
            </a:endParaRPr>
          </a:p>
          <a:p>
            <a:endParaRPr lang="en-US" sz="2000" dirty="0">
              <a:solidFill>
                <a:prstClr val="black"/>
              </a:solidFill>
              <a:latin typeface="Arial" panose="020B0604020202020204"/>
            </a:endParaRPr>
          </a:p>
          <a:p>
            <a:endParaRPr lang="en-US" sz="2000" dirty="0">
              <a:solidFill>
                <a:prstClr val="black"/>
              </a:solidFill>
              <a:latin typeface="Arial" panose="020B0604020202020204"/>
            </a:endParaRPr>
          </a:p>
          <a:p>
            <a:pPr marL="285750" indent="-285750">
              <a:buFontTx/>
              <a:buChar char="-"/>
            </a:pPr>
            <a:endParaRPr lang="en-US" sz="2000" dirty="0">
              <a:solidFill>
                <a:prstClr val="black"/>
              </a:solidFill>
              <a:latin typeface="Arial" panose="020B0604020202020204"/>
            </a:endParaRPr>
          </a:p>
          <a:p>
            <a:pPr marL="285750" indent="-285750">
              <a:buFontTx/>
              <a:buChar char="-"/>
            </a:pPr>
            <a:endParaRPr lang="en-US" sz="2000" dirty="0">
              <a:solidFill>
                <a:prstClr val="black"/>
              </a:solidFill>
              <a:latin typeface="Arial" panose="020B0604020202020204"/>
            </a:endParaRPr>
          </a:p>
        </p:txBody>
      </p:sp>
    </p:spTree>
    <p:extLst>
      <p:ext uri="{BB962C8B-B14F-4D97-AF65-F5344CB8AC3E}">
        <p14:creationId xmlns:p14="http://schemas.microsoft.com/office/powerpoint/2010/main" val="213238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9"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noProof="0" dirty="0">
                <a:solidFill>
                  <a:prstClr val="black"/>
                </a:solidFill>
              </a:rPr>
              <a:t>Proctor Responsibilities</a:t>
            </a:r>
          </a:p>
        </p:txBody>
      </p:sp>
      <p:sp>
        <p:nvSpPr>
          <p:cNvPr id="6" name="TextBox 5"/>
          <p:cNvSpPr txBox="1"/>
          <p:nvPr/>
        </p:nvSpPr>
        <p:spPr>
          <a:xfrm>
            <a:off x="954566" y="1185826"/>
            <a:ext cx="7244458" cy="5078313"/>
          </a:xfrm>
          <a:prstGeom prst="rect">
            <a:avLst/>
          </a:prstGeom>
          <a:noFill/>
        </p:spPr>
        <p:txBody>
          <a:bodyPr wrap="square" rtlCol="0">
            <a:spAutoFit/>
          </a:bodyPr>
          <a:lstStyle/>
          <a:p>
            <a:pPr marL="285750" indent="-285750">
              <a:buFontTx/>
              <a:buChar char="-"/>
            </a:pPr>
            <a:r>
              <a:rPr lang="en-US" dirty="0">
                <a:solidFill>
                  <a:prstClr val="black"/>
                </a:solidFill>
                <a:latin typeface="Arial" panose="020B0604020202020204"/>
              </a:rPr>
              <a:t>Provide orders to requesting Unit Commander</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Coordinate date/time for testing with Unit Commander and candidate</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Coordinate quiet testing location equipped with computer and reliable internet connectivity </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Secure written test password from Unit Commander (</a:t>
            </a:r>
            <a:r>
              <a:rPr lang="en-US" i="1" dirty="0">
                <a:solidFill>
                  <a:prstClr val="black"/>
                </a:solidFill>
                <a:latin typeface="Arial" panose="020B0604020202020204"/>
              </a:rPr>
              <a:t>Different from Blackboard site access code</a:t>
            </a:r>
            <a:r>
              <a:rPr lang="en-US" dirty="0">
                <a:solidFill>
                  <a:prstClr val="black"/>
                </a:solidFill>
                <a:latin typeface="Arial" panose="020B0604020202020204"/>
              </a:rPr>
              <a:t>)</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Ensure only candidates log into the EFMB Blackboard site. At no time will the proctor enroll in the site.</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Provide candidate with blank sheet of paper and a writing utensil</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Type password into password field (</a:t>
            </a:r>
            <a:r>
              <a:rPr lang="en-US" b="1" i="1" u="sng" dirty="0">
                <a:solidFill>
                  <a:prstClr val="black"/>
                </a:solidFill>
                <a:latin typeface="Arial" panose="020B0604020202020204"/>
              </a:rPr>
              <a:t>Do not give password to candidate</a:t>
            </a:r>
            <a:r>
              <a:rPr lang="en-US" dirty="0">
                <a:solidFill>
                  <a:prstClr val="black"/>
                </a:solidFill>
                <a:latin typeface="Arial" panose="020B0604020202020204"/>
              </a:rPr>
              <a:t>)</a:t>
            </a:r>
          </a:p>
        </p:txBody>
      </p:sp>
    </p:spTree>
    <p:extLst>
      <p:ext uri="{BB962C8B-B14F-4D97-AF65-F5344CB8AC3E}">
        <p14:creationId xmlns:p14="http://schemas.microsoft.com/office/powerpoint/2010/main" val="184968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9"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noProof="0" dirty="0">
                <a:solidFill>
                  <a:prstClr val="black"/>
                </a:solidFill>
              </a:rPr>
              <a:t>Proctor Responsibilities</a:t>
            </a:r>
          </a:p>
        </p:txBody>
      </p:sp>
      <p:sp>
        <p:nvSpPr>
          <p:cNvPr id="6" name="TextBox 5"/>
          <p:cNvSpPr txBox="1"/>
          <p:nvPr/>
        </p:nvSpPr>
        <p:spPr>
          <a:xfrm>
            <a:off x="954566" y="1340489"/>
            <a:ext cx="7244458" cy="5078313"/>
          </a:xfrm>
          <a:prstGeom prst="rect">
            <a:avLst/>
          </a:prstGeom>
          <a:noFill/>
        </p:spPr>
        <p:txBody>
          <a:bodyPr wrap="square" rtlCol="0">
            <a:spAutoFit/>
          </a:bodyPr>
          <a:lstStyle/>
          <a:p>
            <a:pPr marL="285750" indent="-285750">
              <a:buFontTx/>
              <a:buChar char="-"/>
            </a:pPr>
            <a:r>
              <a:rPr lang="en-US" dirty="0">
                <a:solidFill>
                  <a:prstClr val="black"/>
                </a:solidFill>
                <a:latin typeface="Arial" panose="020B0604020202020204"/>
              </a:rPr>
              <a:t>Remain in testing location at all times while candidate is executing exam</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Ensure candidate takes test unassisted (</a:t>
            </a:r>
            <a:r>
              <a:rPr lang="en-US" i="1" dirty="0">
                <a:solidFill>
                  <a:prstClr val="black"/>
                </a:solidFill>
                <a:latin typeface="Arial" panose="020B0604020202020204"/>
              </a:rPr>
              <a:t>no notes/references, no additional open internet browsers, no phones, no discussing questions with other candidates, etc</a:t>
            </a:r>
            <a:r>
              <a:rPr lang="en-US" dirty="0">
                <a:solidFill>
                  <a:prstClr val="black"/>
                </a:solidFill>
                <a:latin typeface="Arial" panose="020B0604020202020204"/>
              </a:rPr>
              <a:t>.)</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Ensure candidate does not copy any questions from the exam into any other platform</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Ensure candidate logs completely off of Blackboard upon completion</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Secure scratch paper from candidate and shred immediately</a:t>
            </a:r>
          </a:p>
          <a:p>
            <a:pPr marL="285750" indent="-285750">
              <a:buFontTx/>
              <a:buChar char="-"/>
            </a:pPr>
            <a:endParaRPr lang="en-US" dirty="0">
              <a:solidFill>
                <a:prstClr val="black"/>
              </a:solidFill>
              <a:latin typeface="Arial" panose="020B0604020202020204"/>
            </a:endParaRPr>
          </a:p>
          <a:p>
            <a:pPr marL="285750" indent="-285750">
              <a:buFontTx/>
              <a:buChar char="-"/>
            </a:pPr>
            <a:r>
              <a:rPr lang="en-US" dirty="0">
                <a:solidFill>
                  <a:prstClr val="black"/>
                </a:solidFill>
                <a:latin typeface="Arial" panose="020B0604020202020204"/>
              </a:rPr>
              <a:t>Contact EFMB Test Control Office with questions or concerns at </a:t>
            </a:r>
            <a:r>
              <a:rPr lang="en-US" dirty="0">
                <a:solidFill>
                  <a:prstClr val="black"/>
                </a:solidFill>
                <a:latin typeface="Arial" panose="020B0604020202020204"/>
                <a:hlinkClick r:id="rId3"/>
              </a:rPr>
              <a:t>usarmy.jbsa.medical-coe.mbx.efmb-test-control-office@mail.mil</a:t>
            </a:r>
            <a:r>
              <a:rPr lang="en-US" dirty="0">
                <a:solidFill>
                  <a:prstClr val="black"/>
                </a:solidFill>
                <a:latin typeface="Arial" panose="020B0604020202020204"/>
              </a:rPr>
              <a:t>, 210-529-4338, or 210-896-1590</a:t>
            </a:r>
          </a:p>
        </p:txBody>
      </p:sp>
    </p:spTree>
    <p:extLst>
      <p:ext uri="{BB962C8B-B14F-4D97-AF65-F5344CB8AC3E}">
        <p14:creationId xmlns:p14="http://schemas.microsoft.com/office/powerpoint/2010/main" val="204497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9"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Candidate Enrollment</a:t>
            </a:r>
            <a:endParaRPr lang="en-US" sz="3600" kern="0" noProof="0" dirty="0">
              <a:solidFill>
                <a:prstClr val="black"/>
              </a:solidFill>
            </a:endParaRPr>
          </a:p>
        </p:txBody>
      </p:sp>
      <p:sp>
        <p:nvSpPr>
          <p:cNvPr id="3" name="Rectangle 2"/>
          <p:cNvSpPr/>
          <p:nvPr/>
        </p:nvSpPr>
        <p:spPr>
          <a:xfrm>
            <a:off x="900000" y="1295109"/>
            <a:ext cx="7234350" cy="923330"/>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1) Log into Blackboard at the URL below using CAC and PIN or AKO username and password:</a:t>
            </a:r>
            <a:br>
              <a:rPr lang="en-US" dirty="0">
                <a:latin typeface="Arial" panose="020B0604020202020204" pitchFamily="34" charset="0"/>
                <a:ea typeface="Calibri" panose="020F0502020204030204" pitchFamily="34" charset="0"/>
                <a:cs typeface="Arial" panose="020B0604020202020204" pitchFamily="34" charset="0"/>
              </a:rPr>
            </a:br>
            <a:r>
              <a:rPr lang="en-US" dirty="0" err="1">
                <a:latin typeface="Arial" panose="020B0604020202020204" pitchFamily="34" charset="0"/>
                <a:ea typeface="Calibri" panose="020F0502020204030204" pitchFamily="34" charset="0"/>
                <a:cs typeface="Arial" panose="020B0604020202020204" pitchFamily="34" charset="0"/>
              </a:rPr>
              <a:t>MEDCoE’s</a:t>
            </a:r>
            <a:r>
              <a:rPr lang="en-US" dirty="0">
                <a:latin typeface="Arial" panose="020B0604020202020204" pitchFamily="34" charset="0"/>
                <a:ea typeface="Calibri" panose="020F0502020204030204" pitchFamily="34" charset="0"/>
                <a:cs typeface="Arial" panose="020B0604020202020204" pitchFamily="34" charset="0"/>
              </a:rPr>
              <a:t> BB URL: </a:t>
            </a:r>
            <a:r>
              <a:rPr lang="en-US" sz="1800" b="0" i="0" u="none" strike="noStrike" baseline="0" dirty="0">
                <a:solidFill>
                  <a:srgbClr val="0563C2"/>
                </a:solidFill>
                <a:latin typeface=" Arial"/>
              </a:rPr>
              <a:t>https://medcoe.llc.army.mil</a:t>
            </a:r>
            <a:endParaRPr lang="en-US" dirty="0">
              <a:latin typeface=" Arial"/>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191694" y="2580346"/>
            <a:ext cx="6770202" cy="2051050"/>
          </a:xfrm>
          <a:prstGeom prst="rect">
            <a:avLst/>
          </a:prstGeom>
        </p:spPr>
      </p:pic>
      <p:sp>
        <p:nvSpPr>
          <p:cNvPr id="5" name="Rectangle 4"/>
          <p:cNvSpPr/>
          <p:nvPr/>
        </p:nvSpPr>
        <p:spPr>
          <a:xfrm>
            <a:off x="900000" y="2186512"/>
            <a:ext cx="6604000" cy="369332"/>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2) Click on the “Courses” link at the top of the page.</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3111500" y="2801763"/>
            <a:ext cx="565150" cy="367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2867234">
            <a:off x="3691225" y="3087765"/>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000" y="4680400"/>
            <a:ext cx="5083443" cy="369332"/>
          </a:xfrm>
          <a:prstGeom prst="rect">
            <a:avLst/>
          </a:prstGeom>
        </p:spPr>
        <p:txBody>
          <a:bodyPr wrap="none">
            <a:spAutoFit/>
          </a:bodyPr>
          <a:lstStyle/>
          <a:p>
            <a:r>
              <a:rPr lang="en-US" dirty="0">
                <a:latin typeface="Arial" panose="020B0604020202020204" pitchFamily="34" charset="0"/>
                <a:ea typeface="Calibri" panose="020F0502020204030204" pitchFamily="34" charset="0"/>
                <a:cs typeface="Arial" panose="020B0604020202020204" pitchFamily="34" charset="0"/>
              </a:rPr>
              <a:t>3) Click on the “</a:t>
            </a:r>
            <a:r>
              <a:rPr lang="en-US" i="1" dirty="0">
                <a:latin typeface="Arial" panose="020B0604020202020204" pitchFamily="34" charset="0"/>
                <a:ea typeface="Calibri" panose="020F0502020204030204" pitchFamily="34" charset="0"/>
                <a:cs typeface="Arial" panose="020B0604020202020204" pitchFamily="34" charset="0"/>
              </a:rPr>
              <a:t>Browse Course Catalog</a:t>
            </a:r>
            <a:r>
              <a:rPr lang="en-US" dirty="0">
                <a:latin typeface="Arial" panose="020B0604020202020204" pitchFamily="34" charset="0"/>
                <a:ea typeface="Calibri" panose="020F0502020204030204" pitchFamily="34" charset="0"/>
                <a:cs typeface="Arial" panose="020B0604020202020204" pitchFamily="34" charset="0"/>
              </a:rPr>
              <a:t>” button.</a:t>
            </a:r>
            <a:endParaRPr lang="en-US"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4"/>
          <a:srcRect t="47482"/>
          <a:stretch/>
        </p:blipFill>
        <p:spPr>
          <a:xfrm>
            <a:off x="1138975" y="5137087"/>
            <a:ext cx="6756400" cy="1208559"/>
          </a:xfrm>
          <a:prstGeom prst="rect">
            <a:avLst/>
          </a:prstGeom>
        </p:spPr>
      </p:pic>
      <p:sp>
        <p:nvSpPr>
          <p:cNvPr id="12" name="Rectangle 11"/>
          <p:cNvSpPr/>
          <p:nvPr/>
        </p:nvSpPr>
        <p:spPr>
          <a:xfrm>
            <a:off x="1785468" y="5615036"/>
            <a:ext cx="1281088" cy="367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3274900" y="5363827"/>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78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Candidate Enrollment</a:t>
            </a:r>
            <a:endParaRPr lang="en-US" sz="3600" kern="0" noProof="0" dirty="0">
              <a:solidFill>
                <a:prstClr val="black"/>
              </a:solidFill>
            </a:endParaRPr>
          </a:p>
        </p:txBody>
      </p:sp>
      <p:sp>
        <p:nvSpPr>
          <p:cNvPr id="3" name="Rectangle 2"/>
          <p:cNvSpPr/>
          <p:nvPr/>
        </p:nvSpPr>
        <p:spPr>
          <a:xfrm>
            <a:off x="916020" y="992525"/>
            <a:ext cx="7321550"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4) Select “ID” next to Course and type “EFMB” into the cell and push “Go”. The EFMB courses will appear at the bottom of the page. Select the course name corresponding to the EFMB site you will attend.</a:t>
            </a:r>
          </a:p>
        </p:txBody>
      </p:sp>
      <p:pic>
        <p:nvPicPr>
          <p:cNvPr id="8" name="Picture 7"/>
          <p:cNvPicPr/>
          <p:nvPr/>
        </p:nvPicPr>
        <p:blipFill>
          <a:blip r:embed="rId3"/>
          <a:stretch>
            <a:fillRect/>
          </a:stretch>
        </p:blipFill>
        <p:spPr>
          <a:xfrm>
            <a:off x="1604995" y="1925877"/>
            <a:ext cx="5943600" cy="678180"/>
          </a:xfrm>
          <a:prstGeom prst="rect">
            <a:avLst/>
          </a:prstGeom>
        </p:spPr>
      </p:pic>
      <p:sp>
        <p:nvSpPr>
          <p:cNvPr id="4" name="Rectangle 3"/>
          <p:cNvSpPr/>
          <p:nvPr/>
        </p:nvSpPr>
        <p:spPr>
          <a:xfrm>
            <a:off x="916020" y="2639479"/>
            <a:ext cx="6959600" cy="646331"/>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5) Click the drop down chevron next to the Course ID and select “Enroll”.</a:t>
            </a:r>
            <a:endParaRPr 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stretch>
            <a:fillRect/>
          </a:stretch>
        </p:blipFill>
        <p:spPr>
          <a:xfrm>
            <a:off x="687420" y="3215960"/>
            <a:ext cx="3755301" cy="1120002"/>
          </a:xfrm>
          <a:prstGeom prst="rect">
            <a:avLst/>
          </a:prstGeom>
        </p:spPr>
      </p:pic>
      <p:sp>
        <p:nvSpPr>
          <p:cNvPr id="11" name="Right Arrow 10"/>
          <p:cNvSpPr/>
          <p:nvPr/>
        </p:nvSpPr>
        <p:spPr>
          <a:xfrm rot="12313242">
            <a:off x="1097139" y="3713662"/>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4514850" y="3215960"/>
            <a:ext cx="3831611" cy="980575"/>
          </a:xfrm>
          <a:prstGeom prst="rect">
            <a:avLst/>
          </a:prstGeom>
        </p:spPr>
      </p:pic>
      <p:sp>
        <p:nvSpPr>
          <p:cNvPr id="14" name="Right Arrow 13"/>
          <p:cNvSpPr/>
          <p:nvPr/>
        </p:nvSpPr>
        <p:spPr>
          <a:xfrm rot="12313242">
            <a:off x="5218289" y="3551736"/>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62187" y="4547226"/>
            <a:ext cx="7289511" cy="923330"/>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6) Type site specific access code (</a:t>
            </a:r>
            <a:r>
              <a:rPr lang="en-US" i="1" dirty="0">
                <a:latin typeface="Arial" panose="020B0604020202020204" pitchFamily="34" charset="0"/>
                <a:ea typeface="Calibri" panose="020F0502020204030204" pitchFamily="34" charset="0"/>
                <a:cs typeface="Arial" panose="020B0604020202020204" pitchFamily="34" charset="0"/>
              </a:rPr>
              <a:t>from EFMB Student Self-Enrollment Procedures document</a:t>
            </a:r>
            <a:r>
              <a:rPr lang="en-US" dirty="0">
                <a:latin typeface="Arial" panose="020B0604020202020204" pitchFamily="34" charset="0"/>
                <a:ea typeface="Calibri" panose="020F0502020204030204" pitchFamily="34" charset="0"/>
                <a:cs typeface="Arial" panose="020B0604020202020204" pitchFamily="34" charset="0"/>
              </a:rPr>
              <a:t>) in the “Access Code” cell and push “Submit”. </a:t>
            </a:r>
            <a:r>
              <a:rPr lang="en-US" i="1" dirty="0">
                <a:latin typeface="Arial" panose="020B0604020202020204" pitchFamily="34" charset="0"/>
                <a:ea typeface="Calibri" panose="020F0502020204030204" pitchFamily="34" charset="0"/>
                <a:cs typeface="Arial" panose="020B0604020202020204" pitchFamily="34" charset="0"/>
              </a:rPr>
              <a:t>Access code is different from written test passwords.</a:t>
            </a:r>
            <a:endParaRPr lang="en-US" i="1" dirty="0">
              <a:latin typeface="Arial" panose="020B0604020202020204" pitchFamily="34" charset="0"/>
              <a:cs typeface="Arial" panose="020B0604020202020204" pitchFamily="34" charset="0"/>
            </a:endParaRPr>
          </a:p>
        </p:txBody>
      </p:sp>
      <p:pic>
        <p:nvPicPr>
          <p:cNvPr id="16" name="Picture 15"/>
          <p:cNvPicPr/>
          <p:nvPr/>
        </p:nvPicPr>
        <p:blipFill>
          <a:blip r:embed="rId6"/>
          <a:stretch>
            <a:fillRect/>
          </a:stretch>
        </p:blipFill>
        <p:spPr>
          <a:xfrm>
            <a:off x="1932653" y="5511823"/>
            <a:ext cx="5148580" cy="844550"/>
          </a:xfrm>
          <a:prstGeom prst="rect">
            <a:avLst/>
          </a:prstGeom>
          <a:ln>
            <a:solidFill>
              <a:schemeClr val="tx1"/>
            </a:solidFill>
          </a:ln>
        </p:spPr>
      </p:pic>
      <p:sp>
        <p:nvSpPr>
          <p:cNvPr id="17" name="TextBox 16"/>
          <p:cNvSpPr txBox="1"/>
          <p:nvPr/>
        </p:nvSpPr>
        <p:spPr>
          <a:xfrm>
            <a:off x="1499127" y="3996480"/>
            <a:ext cx="46990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a.</a:t>
            </a:r>
          </a:p>
        </p:txBody>
      </p:sp>
      <p:sp>
        <p:nvSpPr>
          <p:cNvPr id="18" name="Rectangle 17"/>
          <p:cNvSpPr/>
          <p:nvPr/>
        </p:nvSpPr>
        <p:spPr>
          <a:xfrm>
            <a:off x="862295" y="3796665"/>
            <a:ext cx="240182" cy="2411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78278" y="3657290"/>
            <a:ext cx="328721" cy="193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40660" y="3832931"/>
            <a:ext cx="46990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316000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3EFBB-ECFB-4A1F-A3BF-D16BB90762D8}"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7" name="Title 1"/>
          <p:cNvSpPr txBox="1">
            <a:spLocks/>
          </p:cNvSpPr>
          <p:nvPr/>
        </p:nvSpPr>
        <p:spPr>
          <a:xfrm>
            <a:off x="500241" y="210681"/>
            <a:ext cx="8153109" cy="507304"/>
          </a:xfrm>
          <a:prstGeom prst="rect">
            <a:avLst/>
          </a:prstGeom>
        </p:spPr>
        <p:txBody>
          <a:bodyPr/>
          <a:lstStyle>
            <a:lvl1pPr algn="ctr">
              <a:defRPr lang="en-US" sz="4000" b="1" dirty="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Candidate Enrollment</a:t>
            </a:r>
            <a:endParaRPr lang="en-US" sz="3600" kern="0" noProof="0" dirty="0">
              <a:solidFill>
                <a:prstClr val="black"/>
              </a:solidFill>
            </a:endParaRPr>
          </a:p>
        </p:txBody>
      </p:sp>
      <p:sp>
        <p:nvSpPr>
          <p:cNvPr id="3" name="Rectangle 2"/>
          <p:cNvSpPr/>
          <p:nvPr/>
        </p:nvSpPr>
        <p:spPr>
          <a:xfrm>
            <a:off x="916020" y="1813025"/>
            <a:ext cx="732155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7) Candidate can now access the EFMB written test course by clicking the “Courses” link at the top of the page.</a:t>
            </a:r>
          </a:p>
        </p:txBody>
      </p:sp>
      <p:pic>
        <p:nvPicPr>
          <p:cNvPr id="18" name="Picture 17"/>
          <p:cNvPicPr>
            <a:picLocks noChangeAspect="1"/>
          </p:cNvPicPr>
          <p:nvPr/>
        </p:nvPicPr>
        <p:blipFill>
          <a:blip r:embed="rId3"/>
          <a:stretch>
            <a:fillRect/>
          </a:stretch>
        </p:blipFill>
        <p:spPr>
          <a:xfrm>
            <a:off x="1191694" y="2580346"/>
            <a:ext cx="6770202" cy="2051050"/>
          </a:xfrm>
          <a:prstGeom prst="rect">
            <a:avLst/>
          </a:prstGeom>
        </p:spPr>
      </p:pic>
      <p:sp>
        <p:nvSpPr>
          <p:cNvPr id="19" name="Rectangle 18"/>
          <p:cNvSpPr/>
          <p:nvPr/>
        </p:nvSpPr>
        <p:spPr>
          <a:xfrm>
            <a:off x="3111500" y="2801763"/>
            <a:ext cx="565150" cy="367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2867234">
            <a:off x="3691225" y="3087765"/>
            <a:ext cx="977900" cy="8699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5320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b9f520-eb68-4574-bca1-10bd79465d9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E013EA3B98294BAFA424C52564DF57" ma:contentTypeVersion="16" ma:contentTypeDescription="Create a new document." ma:contentTypeScope="" ma:versionID="fb495c59dcf995b86231091d30dbb86e">
  <xsd:schema xmlns:xsd="http://www.w3.org/2001/XMLSchema" xmlns:xs="http://www.w3.org/2001/XMLSchema" xmlns:p="http://schemas.microsoft.com/office/2006/metadata/properties" xmlns:ns1="http://schemas.microsoft.com/sharepoint/v3" xmlns:ns2="d1b9f520-eb68-4574-bca1-10bd79465d90" xmlns:ns3="6efa7b95-67fc-4fe8-956c-181fd444f73c" targetNamespace="http://schemas.microsoft.com/office/2006/metadata/properties" ma:root="true" ma:fieldsID="b58bb31ceea01471bfe5f1ec3a1b1ff8" ns1:_="" ns2:_="" ns3:_="">
    <xsd:import namespace="http://schemas.microsoft.com/sharepoint/v3"/>
    <xsd:import namespace="d1b9f520-eb68-4574-bca1-10bd79465d90"/>
    <xsd:import namespace="6efa7b95-67fc-4fe8-956c-181fd444f73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b9f520-eb68-4574-bca1-10bd79465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fa7b95-67fc-4fe8-956c-181fd444f73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69938-CDBF-423D-9898-23A196B2E9C7}">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60f414a2-31af-48d2-b326-409029531b25"/>
    <ds:schemaRef ds:uri="http://purl.org/dc/dcmitype/"/>
    <ds:schemaRef ds:uri="http://schemas.openxmlformats.org/package/2006/metadata/core-properties"/>
    <ds:schemaRef ds:uri="http://www.w3.org/XML/1998/namespace"/>
    <ds:schemaRef ds:uri="d1b9f520-eb68-4574-bca1-10bd79465d90"/>
    <ds:schemaRef ds:uri="http://schemas.microsoft.com/sharepoint/v3"/>
  </ds:schemaRefs>
</ds:datastoreItem>
</file>

<file path=customXml/itemProps2.xml><?xml version="1.0" encoding="utf-8"?>
<ds:datastoreItem xmlns:ds="http://schemas.openxmlformats.org/officeDocument/2006/customXml" ds:itemID="{4F1E8A89-26DC-46BA-85AB-8A8F2A94C4DB}">
  <ds:schemaRefs>
    <ds:schemaRef ds:uri="http://schemas.microsoft.com/sharepoint/v3/contenttype/forms"/>
  </ds:schemaRefs>
</ds:datastoreItem>
</file>

<file path=customXml/itemProps3.xml><?xml version="1.0" encoding="utf-8"?>
<ds:datastoreItem xmlns:ds="http://schemas.openxmlformats.org/officeDocument/2006/customXml" ds:itemID="{06456328-2A34-49B8-92DD-4936C1B1A9FB}"/>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19339</TotalTime>
  <Words>1184</Words>
  <Application>Microsoft Office PowerPoint</Application>
  <PresentationFormat>On-screen Show (4:3)</PresentationFormat>
  <Paragraphs>202</Paragraphs>
  <Slides>23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 Arial</vt:lpstr>
      <vt:lpstr>Arial</vt:lpstr>
      <vt:lpstr>Calibri</vt:lpstr>
      <vt:lpstr>Calibri Light</vt:lpstr>
      <vt:lpstr>Times New Roman</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Rhythm</dc:title>
  <dc:creator>Armstrong, Yuri A CPT USARMY MEDICAL COE (USA)</dc:creator>
  <cp:keywords/>
  <cp:lastModifiedBy>Cavender, Kenneth R SFC USARMY MEDICAL COE (USA)</cp:lastModifiedBy>
  <cp:revision>547</cp:revision>
  <cp:lastPrinted>2019-07-19T03:56:40Z</cp:lastPrinted>
  <dcterms:created xsi:type="dcterms:W3CDTF">2015-03-19T19:40:55Z</dcterms:created>
  <dcterms:modified xsi:type="dcterms:W3CDTF">2025-06-10T12:34:07Z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0x010100B4E013EA3B98294BAFA424C52564DF57</vt:lpwstr>
  </property>
  <property fmtid="{D5CDD505-2E9C-101B-9397-08002B2CF9AE}" pid="3" name="TaxKeyword">
    <vt:lpwstr/>
  </property>
  <property fmtid="{D5CDD505-2E9C-101B-9397-08002B2CF9AE}" pid="4" name="TrainingExercise">
    <vt:lpwstr/>
  </property>
  <property fmtid="{D5CDD505-2E9C-101B-9397-08002B2CF9AE}" pid="5" name="Classification">
    <vt:lpwstr>1;#UNCLASSIFIED//FOUO|f053cac1-5406-46ef-9c7a-1f5a53d949a6</vt:lpwstr>
  </property>
  <property fmtid="{D5CDD505-2E9C-101B-9397-08002B2CF9AE}" pid="6" name="Disposition">
    <vt:lpwstr>2;#3 Years - 6 Years|69c440ca-ab7d-4439-9ad1-382405faa6fd</vt:lpwstr>
  </property>
  <property fmtid="{D5CDD505-2E9C-101B-9397-08002B2CF9AE}" pid="7" name="LineOfEffort">
    <vt:lpwstr>144;#No Applicable LOE|cfbf51a3-1e21-49e2-a5d4-cd2c570ffca9</vt:lpwstr>
  </property>
  <property fmtid="{D5CDD505-2E9C-101B-9397-08002B2CF9AE}" pid="8" name="Organization">
    <vt:lpwstr>3;#USAREUR|e3a522d7-7c15-44de-84db-4d28dc402854</vt:lpwstr>
  </property>
  <property fmtid="{D5CDD505-2E9C-101B-9397-08002B2CF9AE}" pid="9" name="MediaServiceImageTags">
    <vt:lpwstr/>
  </property>
</Properties>
</file>